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730" r:id="rId2"/>
    <p:sldId id="731" r:id="rId3"/>
    <p:sldId id="615" r:id="rId4"/>
    <p:sldId id="616" r:id="rId5"/>
    <p:sldId id="617" r:id="rId6"/>
    <p:sldId id="637" r:id="rId7"/>
    <p:sldId id="421" r:id="rId8"/>
    <p:sldId id="638" r:id="rId9"/>
    <p:sldId id="726" r:id="rId10"/>
    <p:sldId id="727" r:id="rId11"/>
    <p:sldId id="433" r:id="rId12"/>
    <p:sldId id="434" r:id="rId13"/>
    <p:sldId id="435" r:id="rId14"/>
    <p:sldId id="436" r:id="rId15"/>
    <p:sldId id="437" r:id="rId16"/>
    <p:sldId id="438" r:id="rId17"/>
    <p:sldId id="439" r:id="rId18"/>
    <p:sldId id="440" r:id="rId19"/>
    <p:sldId id="441" r:id="rId20"/>
    <p:sldId id="644" r:id="rId21"/>
    <p:sldId id="442" r:id="rId22"/>
    <p:sldId id="443" r:id="rId23"/>
    <p:sldId id="445" r:id="rId24"/>
    <p:sldId id="646" r:id="rId25"/>
    <p:sldId id="446" r:id="rId26"/>
    <p:sldId id="447" r:id="rId27"/>
    <p:sldId id="448" r:id="rId28"/>
    <p:sldId id="450" r:id="rId29"/>
    <p:sldId id="451" r:id="rId30"/>
    <p:sldId id="452" r:id="rId31"/>
    <p:sldId id="728" r:id="rId32"/>
    <p:sldId id="454" r:id="rId33"/>
    <p:sldId id="455" r:id="rId34"/>
    <p:sldId id="456" r:id="rId35"/>
    <p:sldId id="457" r:id="rId36"/>
    <p:sldId id="458" r:id="rId37"/>
    <p:sldId id="459" r:id="rId38"/>
    <p:sldId id="460" r:id="rId39"/>
    <p:sldId id="461" r:id="rId40"/>
    <p:sldId id="650" r:id="rId41"/>
    <p:sldId id="465" r:id="rId42"/>
    <p:sldId id="466" r:id="rId43"/>
    <p:sldId id="469" r:id="rId44"/>
    <p:sldId id="470" r:id="rId45"/>
    <p:sldId id="620" r:id="rId46"/>
    <p:sldId id="736" r:id="rId47"/>
    <p:sldId id="738" r:id="rId48"/>
    <p:sldId id="73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0878" autoAdjust="0"/>
    <p:restoredTop sz="94660"/>
  </p:normalViewPr>
  <p:slideViewPr>
    <p:cSldViewPr snapToGrid="0">
      <p:cViewPr varScale="1">
        <p:scale>
          <a:sx n="78" d="100"/>
          <a:sy n="78" d="100"/>
        </p:scale>
        <p:origin x="149" y="62"/>
      </p:cViewPr>
      <p:guideLst/>
    </p:cSldViewPr>
  </p:slideViewPr>
  <p:notesTextViewPr>
    <p:cViewPr>
      <p:scale>
        <a:sx n="1" d="1"/>
        <a:sy n="1" d="1"/>
      </p:scale>
      <p:origin x="0" y="0"/>
    </p:cViewPr>
  </p:notesTextViewPr>
  <p:sorterViewPr>
    <p:cViewPr>
      <p:scale>
        <a:sx n="100" d="100"/>
        <a:sy n="100" d="100"/>
      </p:scale>
      <p:origin x="0" y="-13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9C317-993C-4A5B-AE98-BDB90B1E1F1B}" type="doc">
      <dgm:prSet loTypeId="urn:microsoft.com/office/officeart/2005/8/layout/cycle6" loCatId="relationship" qsTypeId="urn:microsoft.com/office/officeart/2005/8/quickstyle/simple1" qsCatId="simple" csTypeId="urn:microsoft.com/office/officeart/2005/8/colors/colorful3" csCatId="colorful" phldr="1"/>
      <dgm:spPr/>
    </dgm:pt>
    <dgm:pt modelId="{7D85EA48-4B75-465C-8E8F-2665D1189D36}">
      <dgm:prSet phldrT="[Text]"/>
      <dgm:spPr/>
      <dgm:t>
        <a:bodyPr/>
        <a:lstStyle/>
        <a:p>
          <a:r>
            <a:rPr lang="en-IN" dirty="0" err="1"/>
            <a:t>NaOCl</a:t>
          </a:r>
          <a:endParaRPr lang="en-IN" dirty="0"/>
        </a:p>
      </dgm:t>
    </dgm:pt>
    <dgm:pt modelId="{7C2B523A-E6D3-47B4-B968-8151ACE4A306}" type="parTrans" cxnId="{AD24A5A3-2F9E-4260-B992-279EBE0F1B91}">
      <dgm:prSet/>
      <dgm:spPr/>
      <dgm:t>
        <a:bodyPr/>
        <a:lstStyle/>
        <a:p>
          <a:endParaRPr lang="en-IN"/>
        </a:p>
      </dgm:t>
    </dgm:pt>
    <dgm:pt modelId="{81F97609-381C-4DD6-9F3B-5DD39DB8315D}" type="sibTrans" cxnId="{AD24A5A3-2F9E-4260-B992-279EBE0F1B91}">
      <dgm:prSet/>
      <dgm:spPr/>
      <dgm:t>
        <a:bodyPr/>
        <a:lstStyle/>
        <a:p>
          <a:endParaRPr lang="en-IN"/>
        </a:p>
      </dgm:t>
    </dgm:pt>
    <dgm:pt modelId="{7D2FF908-EB88-4207-B40D-4D46474FC0D7}">
      <dgm:prSet phldrT="[Text]"/>
      <dgm:spPr/>
      <dgm:t>
        <a:bodyPr/>
        <a:lstStyle/>
        <a:p>
          <a:r>
            <a:rPr lang="en-IN" dirty="0"/>
            <a:t>H</a:t>
          </a:r>
          <a:r>
            <a:rPr lang="en-IN" baseline="-25000" dirty="0"/>
            <a:t>2</a:t>
          </a:r>
          <a:r>
            <a:rPr lang="en-IN" dirty="0"/>
            <a:t>O</a:t>
          </a:r>
          <a:r>
            <a:rPr lang="en-IN" baseline="-25000" dirty="0"/>
            <a:t>2</a:t>
          </a:r>
        </a:p>
      </dgm:t>
    </dgm:pt>
    <dgm:pt modelId="{571EB6F3-2719-44F7-BC1F-CCDCBFEB7E5B}" type="parTrans" cxnId="{071ECBFE-7E43-4D22-AEE2-B4A9E1803542}">
      <dgm:prSet/>
      <dgm:spPr/>
      <dgm:t>
        <a:bodyPr/>
        <a:lstStyle/>
        <a:p>
          <a:endParaRPr lang="en-IN"/>
        </a:p>
      </dgm:t>
    </dgm:pt>
    <dgm:pt modelId="{21CB32A3-2B1F-4C25-869D-442DA5441870}" type="sibTrans" cxnId="{071ECBFE-7E43-4D22-AEE2-B4A9E1803542}">
      <dgm:prSet/>
      <dgm:spPr/>
      <dgm:t>
        <a:bodyPr/>
        <a:lstStyle/>
        <a:p>
          <a:endParaRPr lang="en-IN"/>
        </a:p>
      </dgm:t>
    </dgm:pt>
    <dgm:pt modelId="{D6C64080-BCFB-4317-A031-E9F8C5460C73}" type="pres">
      <dgm:prSet presAssocID="{DC79C317-993C-4A5B-AE98-BDB90B1E1F1B}" presName="cycle" presStyleCnt="0">
        <dgm:presLayoutVars>
          <dgm:dir/>
          <dgm:resizeHandles val="exact"/>
        </dgm:presLayoutVars>
      </dgm:prSet>
      <dgm:spPr/>
    </dgm:pt>
    <dgm:pt modelId="{A2B0DC68-D53A-4B5B-A4B7-8610999FAC75}" type="pres">
      <dgm:prSet presAssocID="{7D85EA48-4B75-465C-8E8F-2665D1189D36}" presName="node" presStyleLbl="node1" presStyleIdx="0" presStyleCnt="2">
        <dgm:presLayoutVars>
          <dgm:bulletEnabled val="1"/>
        </dgm:presLayoutVars>
      </dgm:prSet>
      <dgm:spPr/>
    </dgm:pt>
    <dgm:pt modelId="{6B29BB52-EC52-435F-A672-FB6C91A49129}" type="pres">
      <dgm:prSet presAssocID="{7D85EA48-4B75-465C-8E8F-2665D1189D36}" presName="spNode" presStyleCnt="0"/>
      <dgm:spPr/>
    </dgm:pt>
    <dgm:pt modelId="{12E30474-E6E0-4C19-949F-D3E2F463360C}" type="pres">
      <dgm:prSet presAssocID="{81F97609-381C-4DD6-9F3B-5DD39DB8315D}" presName="sibTrans" presStyleLbl="sibTrans1D1" presStyleIdx="0" presStyleCnt="2"/>
      <dgm:spPr/>
    </dgm:pt>
    <dgm:pt modelId="{6B4B1121-1EE4-4F3E-8403-C65E78F17365}" type="pres">
      <dgm:prSet presAssocID="{7D2FF908-EB88-4207-B40D-4D46474FC0D7}" presName="node" presStyleLbl="node1" presStyleIdx="1" presStyleCnt="2">
        <dgm:presLayoutVars>
          <dgm:bulletEnabled val="1"/>
        </dgm:presLayoutVars>
      </dgm:prSet>
      <dgm:spPr/>
    </dgm:pt>
    <dgm:pt modelId="{FACBFF46-640A-423C-BB31-411460AD3ACC}" type="pres">
      <dgm:prSet presAssocID="{7D2FF908-EB88-4207-B40D-4D46474FC0D7}" presName="spNode" presStyleCnt="0"/>
      <dgm:spPr/>
    </dgm:pt>
    <dgm:pt modelId="{7AEDDA97-907B-4B8E-BCF5-3E210FE58697}" type="pres">
      <dgm:prSet presAssocID="{21CB32A3-2B1F-4C25-869D-442DA5441870}" presName="sibTrans" presStyleLbl="sibTrans1D1" presStyleIdx="1" presStyleCnt="2"/>
      <dgm:spPr/>
    </dgm:pt>
  </dgm:ptLst>
  <dgm:cxnLst>
    <dgm:cxn modelId="{884F551D-3F3F-4555-90E5-B004EB28C530}" type="presOf" srcId="{21CB32A3-2B1F-4C25-869D-442DA5441870}" destId="{7AEDDA97-907B-4B8E-BCF5-3E210FE58697}" srcOrd="0" destOrd="0" presId="urn:microsoft.com/office/officeart/2005/8/layout/cycle6"/>
    <dgm:cxn modelId="{C7D69779-8FFA-4004-A82C-47305A797967}" type="presOf" srcId="{DC79C317-993C-4A5B-AE98-BDB90B1E1F1B}" destId="{D6C64080-BCFB-4317-A031-E9F8C5460C73}" srcOrd="0" destOrd="0" presId="urn:microsoft.com/office/officeart/2005/8/layout/cycle6"/>
    <dgm:cxn modelId="{AD24A5A3-2F9E-4260-B992-279EBE0F1B91}" srcId="{DC79C317-993C-4A5B-AE98-BDB90B1E1F1B}" destId="{7D85EA48-4B75-465C-8E8F-2665D1189D36}" srcOrd="0" destOrd="0" parTransId="{7C2B523A-E6D3-47B4-B968-8151ACE4A306}" sibTransId="{81F97609-381C-4DD6-9F3B-5DD39DB8315D}"/>
    <dgm:cxn modelId="{EFAA67A6-8829-4CF2-9299-C71397945FA0}" type="presOf" srcId="{7D85EA48-4B75-465C-8E8F-2665D1189D36}" destId="{A2B0DC68-D53A-4B5B-A4B7-8610999FAC75}" srcOrd="0" destOrd="0" presId="urn:microsoft.com/office/officeart/2005/8/layout/cycle6"/>
    <dgm:cxn modelId="{75727EB8-BFB8-46F1-A4D7-9D9B65281445}" type="presOf" srcId="{7D2FF908-EB88-4207-B40D-4D46474FC0D7}" destId="{6B4B1121-1EE4-4F3E-8403-C65E78F17365}" srcOrd="0" destOrd="0" presId="urn:microsoft.com/office/officeart/2005/8/layout/cycle6"/>
    <dgm:cxn modelId="{93F719C1-0845-4E42-BDA8-AD4613B92D88}" type="presOf" srcId="{81F97609-381C-4DD6-9F3B-5DD39DB8315D}" destId="{12E30474-E6E0-4C19-949F-D3E2F463360C}" srcOrd="0" destOrd="0" presId="urn:microsoft.com/office/officeart/2005/8/layout/cycle6"/>
    <dgm:cxn modelId="{071ECBFE-7E43-4D22-AEE2-B4A9E1803542}" srcId="{DC79C317-993C-4A5B-AE98-BDB90B1E1F1B}" destId="{7D2FF908-EB88-4207-B40D-4D46474FC0D7}" srcOrd="1" destOrd="0" parTransId="{571EB6F3-2719-44F7-BC1F-CCDCBFEB7E5B}" sibTransId="{21CB32A3-2B1F-4C25-869D-442DA5441870}"/>
    <dgm:cxn modelId="{6385017B-CF1D-41B4-95D2-F49B36F1FE23}" type="presParOf" srcId="{D6C64080-BCFB-4317-A031-E9F8C5460C73}" destId="{A2B0DC68-D53A-4B5B-A4B7-8610999FAC75}" srcOrd="0" destOrd="0" presId="urn:microsoft.com/office/officeart/2005/8/layout/cycle6"/>
    <dgm:cxn modelId="{AF317AEE-0025-4521-A1C9-D2B3D3A1F408}" type="presParOf" srcId="{D6C64080-BCFB-4317-A031-E9F8C5460C73}" destId="{6B29BB52-EC52-435F-A672-FB6C91A49129}" srcOrd="1" destOrd="0" presId="urn:microsoft.com/office/officeart/2005/8/layout/cycle6"/>
    <dgm:cxn modelId="{9198EE76-1CE9-46E0-A378-37655F42A280}" type="presParOf" srcId="{D6C64080-BCFB-4317-A031-E9F8C5460C73}" destId="{12E30474-E6E0-4C19-949F-D3E2F463360C}" srcOrd="2" destOrd="0" presId="urn:microsoft.com/office/officeart/2005/8/layout/cycle6"/>
    <dgm:cxn modelId="{3FB0E58D-33DA-47A3-A594-BA1438D45A3C}" type="presParOf" srcId="{D6C64080-BCFB-4317-A031-E9F8C5460C73}" destId="{6B4B1121-1EE4-4F3E-8403-C65E78F17365}" srcOrd="3" destOrd="0" presId="urn:microsoft.com/office/officeart/2005/8/layout/cycle6"/>
    <dgm:cxn modelId="{3A0FAC58-0B62-431C-8B4A-5989F41A968A}" type="presParOf" srcId="{D6C64080-BCFB-4317-A031-E9F8C5460C73}" destId="{FACBFF46-640A-423C-BB31-411460AD3ACC}" srcOrd="4" destOrd="0" presId="urn:microsoft.com/office/officeart/2005/8/layout/cycle6"/>
    <dgm:cxn modelId="{24686BC0-A603-4410-90BB-D470A165660F}" type="presParOf" srcId="{D6C64080-BCFB-4317-A031-E9F8C5460C73}" destId="{7AEDDA97-907B-4B8E-BCF5-3E210FE58697}"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C6DAE-15B8-4B06-AC83-86D717789888}" type="doc">
      <dgm:prSet loTypeId="urn:microsoft.com/office/officeart/2005/8/layout/vList2" loCatId="list" qsTypeId="urn:microsoft.com/office/officeart/2005/8/quickstyle/simple1" qsCatId="simple" csTypeId="urn:microsoft.com/office/officeart/2005/8/colors/colorful1#10" csCatId="colorful"/>
      <dgm:spPr/>
      <dgm:t>
        <a:bodyPr/>
        <a:lstStyle/>
        <a:p>
          <a:endParaRPr lang="en-IN"/>
        </a:p>
      </dgm:t>
    </dgm:pt>
    <dgm:pt modelId="{5A3D9BE1-BC7E-4748-8A09-C0BCEAB5E657}">
      <dgm:prSet/>
      <dgm:spPr/>
      <dgm:t>
        <a:bodyPr/>
        <a:lstStyle/>
        <a:p>
          <a:pPr rtl="0"/>
          <a:r>
            <a:rPr lang="en-IN"/>
            <a:t>Reduction in tissue dissolving property of NaOCl.</a:t>
          </a:r>
        </a:p>
      </dgm:t>
    </dgm:pt>
    <dgm:pt modelId="{CFC96C3E-D93A-40AC-B6DB-361F24248FD7}" type="parTrans" cxnId="{ED530797-717B-44EF-BFAD-2A4333F5CB97}">
      <dgm:prSet/>
      <dgm:spPr/>
      <dgm:t>
        <a:bodyPr/>
        <a:lstStyle/>
        <a:p>
          <a:endParaRPr lang="en-IN"/>
        </a:p>
      </dgm:t>
    </dgm:pt>
    <dgm:pt modelId="{0C28B632-9C56-41BB-B6D4-517414F797F7}" type="sibTrans" cxnId="{ED530797-717B-44EF-BFAD-2A4333F5CB97}">
      <dgm:prSet/>
      <dgm:spPr/>
      <dgm:t>
        <a:bodyPr/>
        <a:lstStyle/>
        <a:p>
          <a:endParaRPr lang="en-IN"/>
        </a:p>
      </dgm:t>
    </dgm:pt>
    <dgm:pt modelId="{4EE4B307-7FB7-4781-9712-3027F18E0429}">
      <dgm:prSet/>
      <dgm:spPr/>
      <dgm:t>
        <a:bodyPr/>
        <a:lstStyle/>
        <a:p>
          <a:pPr rtl="0"/>
          <a:r>
            <a:rPr lang="en-IN"/>
            <a:t>using equal amount of 3% H</a:t>
          </a:r>
          <a:r>
            <a:rPr lang="en-IN" baseline="-25000"/>
            <a:t>2</a:t>
          </a:r>
          <a:r>
            <a:rPr lang="en-IN"/>
            <a:t>O</a:t>
          </a:r>
          <a:r>
            <a:rPr lang="en-IN" baseline="-25000"/>
            <a:t>2</a:t>
          </a:r>
          <a:r>
            <a:rPr lang="en-IN"/>
            <a:t> and 5.25% NaOCl inhibits  antibacterial action of irrigants.</a:t>
          </a:r>
        </a:p>
      </dgm:t>
    </dgm:pt>
    <dgm:pt modelId="{D5836D2E-9909-40F7-8722-16CECCB66CCD}" type="parTrans" cxnId="{8AFF1E44-93BD-44EC-8477-31C225115AEC}">
      <dgm:prSet/>
      <dgm:spPr/>
      <dgm:t>
        <a:bodyPr/>
        <a:lstStyle/>
        <a:p>
          <a:endParaRPr lang="en-IN"/>
        </a:p>
      </dgm:t>
    </dgm:pt>
    <dgm:pt modelId="{A0000DAD-0394-4BFD-93E9-49473A4CA398}" type="sibTrans" cxnId="{8AFF1E44-93BD-44EC-8477-31C225115AEC}">
      <dgm:prSet/>
      <dgm:spPr/>
      <dgm:t>
        <a:bodyPr/>
        <a:lstStyle/>
        <a:p>
          <a:endParaRPr lang="en-IN"/>
        </a:p>
      </dgm:t>
    </dgm:pt>
    <dgm:pt modelId="{E154F798-8F22-4FBA-8CFA-EB4D6CDBBC66}">
      <dgm:prSet/>
      <dgm:spPr/>
      <dgm:t>
        <a:bodyPr/>
        <a:lstStyle/>
        <a:p>
          <a:pPr rtl="0"/>
          <a:r>
            <a:rPr lang="en-IN"/>
            <a:t>Irritation of the periapical region.</a:t>
          </a:r>
        </a:p>
      </dgm:t>
    </dgm:pt>
    <dgm:pt modelId="{0B86A701-BAD0-4C5E-A47F-4139A0E8EB19}" type="parTrans" cxnId="{F7B1532B-B443-4B95-A2FE-C28FAA6E4C8A}">
      <dgm:prSet/>
      <dgm:spPr/>
      <dgm:t>
        <a:bodyPr/>
        <a:lstStyle/>
        <a:p>
          <a:endParaRPr lang="en-IN"/>
        </a:p>
      </dgm:t>
    </dgm:pt>
    <dgm:pt modelId="{3D56A461-908A-43FC-B3FC-1514C97F8BC3}" type="sibTrans" cxnId="{F7B1532B-B443-4B95-A2FE-C28FAA6E4C8A}">
      <dgm:prSet/>
      <dgm:spPr/>
      <dgm:t>
        <a:bodyPr/>
        <a:lstStyle/>
        <a:p>
          <a:endParaRPr lang="en-IN"/>
        </a:p>
      </dgm:t>
    </dgm:pt>
    <dgm:pt modelId="{E7179A10-B1D0-4292-9D31-5A10B086D43E}" type="pres">
      <dgm:prSet presAssocID="{01BC6DAE-15B8-4B06-AC83-86D717789888}" presName="linear" presStyleCnt="0">
        <dgm:presLayoutVars>
          <dgm:animLvl val="lvl"/>
          <dgm:resizeHandles val="exact"/>
        </dgm:presLayoutVars>
      </dgm:prSet>
      <dgm:spPr/>
    </dgm:pt>
    <dgm:pt modelId="{A6121C75-015A-42B4-9CF0-14CEB081A18B}" type="pres">
      <dgm:prSet presAssocID="{5A3D9BE1-BC7E-4748-8A09-C0BCEAB5E657}" presName="parentText" presStyleLbl="node1" presStyleIdx="0" presStyleCnt="3">
        <dgm:presLayoutVars>
          <dgm:chMax val="0"/>
          <dgm:bulletEnabled val="1"/>
        </dgm:presLayoutVars>
      </dgm:prSet>
      <dgm:spPr/>
    </dgm:pt>
    <dgm:pt modelId="{09887339-BAB8-4E83-9168-91D54CDA1D88}" type="pres">
      <dgm:prSet presAssocID="{0C28B632-9C56-41BB-B6D4-517414F797F7}" presName="spacer" presStyleCnt="0"/>
      <dgm:spPr/>
    </dgm:pt>
    <dgm:pt modelId="{24A766CF-AED5-45CD-B935-ADE1A50D6106}" type="pres">
      <dgm:prSet presAssocID="{4EE4B307-7FB7-4781-9712-3027F18E0429}" presName="parentText" presStyleLbl="node1" presStyleIdx="1" presStyleCnt="3">
        <dgm:presLayoutVars>
          <dgm:chMax val="0"/>
          <dgm:bulletEnabled val="1"/>
        </dgm:presLayoutVars>
      </dgm:prSet>
      <dgm:spPr/>
    </dgm:pt>
    <dgm:pt modelId="{C1F0DC53-1D71-4386-8C81-057572893FE3}" type="pres">
      <dgm:prSet presAssocID="{A0000DAD-0394-4BFD-93E9-49473A4CA398}" presName="spacer" presStyleCnt="0"/>
      <dgm:spPr/>
    </dgm:pt>
    <dgm:pt modelId="{F4306D7D-5708-48F8-BE26-8E206333A39F}" type="pres">
      <dgm:prSet presAssocID="{E154F798-8F22-4FBA-8CFA-EB4D6CDBBC66}" presName="parentText" presStyleLbl="node1" presStyleIdx="2" presStyleCnt="3">
        <dgm:presLayoutVars>
          <dgm:chMax val="0"/>
          <dgm:bulletEnabled val="1"/>
        </dgm:presLayoutVars>
      </dgm:prSet>
      <dgm:spPr/>
    </dgm:pt>
  </dgm:ptLst>
  <dgm:cxnLst>
    <dgm:cxn modelId="{6B66D303-C804-4DC7-8ABF-7648C4DEB97B}" type="presOf" srcId="{4EE4B307-7FB7-4781-9712-3027F18E0429}" destId="{24A766CF-AED5-45CD-B935-ADE1A50D6106}" srcOrd="0" destOrd="0" presId="urn:microsoft.com/office/officeart/2005/8/layout/vList2"/>
    <dgm:cxn modelId="{F7B1532B-B443-4B95-A2FE-C28FAA6E4C8A}" srcId="{01BC6DAE-15B8-4B06-AC83-86D717789888}" destId="{E154F798-8F22-4FBA-8CFA-EB4D6CDBBC66}" srcOrd="2" destOrd="0" parTransId="{0B86A701-BAD0-4C5E-A47F-4139A0E8EB19}" sibTransId="{3D56A461-908A-43FC-B3FC-1514C97F8BC3}"/>
    <dgm:cxn modelId="{1A0A483D-9D2A-4F10-9390-E9DC9F447429}" type="presOf" srcId="{01BC6DAE-15B8-4B06-AC83-86D717789888}" destId="{E7179A10-B1D0-4292-9D31-5A10B086D43E}" srcOrd="0" destOrd="0" presId="urn:microsoft.com/office/officeart/2005/8/layout/vList2"/>
    <dgm:cxn modelId="{8AFF1E44-93BD-44EC-8477-31C225115AEC}" srcId="{01BC6DAE-15B8-4B06-AC83-86D717789888}" destId="{4EE4B307-7FB7-4781-9712-3027F18E0429}" srcOrd="1" destOrd="0" parTransId="{D5836D2E-9909-40F7-8722-16CECCB66CCD}" sibTransId="{A0000DAD-0394-4BFD-93E9-49473A4CA398}"/>
    <dgm:cxn modelId="{E720716E-7079-4DC2-9D40-034D391A6EA8}" type="presOf" srcId="{E154F798-8F22-4FBA-8CFA-EB4D6CDBBC66}" destId="{F4306D7D-5708-48F8-BE26-8E206333A39F}" srcOrd="0" destOrd="0" presId="urn:microsoft.com/office/officeart/2005/8/layout/vList2"/>
    <dgm:cxn modelId="{ED530797-717B-44EF-BFAD-2A4333F5CB97}" srcId="{01BC6DAE-15B8-4B06-AC83-86D717789888}" destId="{5A3D9BE1-BC7E-4748-8A09-C0BCEAB5E657}" srcOrd="0" destOrd="0" parTransId="{CFC96C3E-D93A-40AC-B6DB-361F24248FD7}" sibTransId="{0C28B632-9C56-41BB-B6D4-517414F797F7}"/>
    <dgm:cxn modelId="{5307B4A0-D249-4143-90CA-690A22D60466}" type="presOf" srcId="{5A3D9BE1-BC7E-4748-8A09-C0BCEAB5E657}" destId="{A6121C75-015A-42B4-9CF0-14CEB081A18B}" srcOrd="0" destOrd="0" presId="urn:microsoft.com/office/officeart/2005/8/layout/vList2"/>
    <dgm:cxn modelId="{E944C619-7AA4-4FD2-801E-FC5897C997D9}" type="presParOf" srcId="{E7179A10-B1D0-4292-9D31-5A10B086D43E}" destId="{A6121C75-015A-42B4-9CF0-14CEB081A18B}" srcOrd="0" destOrd="0" presId="urn:microsoft.com/office/officeart/2005/8/layout/vList2"/>
    <dgm:cxn modelId="{7EB84C4A-3AF2-412E-BE9E-7CFCF86BADF0}" type="presParOf" srcId="{E7179A10-B1D0-4292-9D31-5A10B086D43E}" destId="{09887339-BAB8-4E83-9168-91D54CDA1D88}" srcOrd="1" destOrd="0" presId="urn:microsoft.com/office/officeart/2005/8/layout/vList2"/>
    <dgm:cxn modelId="{1FB1AD5A-DFE7-4801-8658-91EC7F0A4873}" type="presParOf" srcId="{E7179A10-B1D0-4292-9D31-5A10B086D43E}" destId="{24A766CF-AED5-45CD-B935-ADE1A50D6106}" srcOrd="2" destOrd="0" presId="urn:microsoft.com/office/officeart/2005/8/layout/vList2"/>
    <dgm:cxn modelId="{DF5D0A6D-F6C3-4356-AEA1-AD7DA07EAD60}" type="presParOf" srcId="{E7179A10-B1D0-4292-9D31-5A10B086D43E}" destId="{C1F0DC53-1D71-4386-8C81-057572893FE3}" srcOrd="3" destOrd="0" presId="urn:microsoft.com/office/officeart/2005/8/layout/vList2"/>
    <dgm:cxn modelId="{5A13FBCC-338F-4BA3-A160-DF4397E721ED}" type="presParOf" srcId="{E7179A10-B1D0-4292-9D31-5A10B086D43E}" destId="{F4306D7D-5708-48F8-BE26-8E206333A39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9C317-993C-4A5B-AE98-BDB90B1E1F1B}" type="doc">
      <dgm:prSet loTypeId="urn:microsoft.com/office/officeart/2005/8/layout/cycle6" loCatId="relationship" qsTypeId="urn:microsoft.com/office/officeart/2005/8/quickstyle/simple1" qsCatId="simple" csTypeId="urn:microsoft.com/office/officeart/2005/8/colors/colorful3" csCatId="colorful" phldr="1"/>
      <dgm:spPr/>
    </dgm:pt>
    <dgm:pt modelId="{7D2FF908-EB88-4207-B40D-4D46474FC0D7}">
      <dgm:prSet phldrT="[Text]"/>
      <dgm:spPr/>
      <dgm:t>
        <a:bodyPr/>
        <a:lstStyle/>
        <a:p>
          <a:r>
            <a:rPr lang="en-IN" baseline="-25000" dirty="0" err="1"/>
            <a:t>NaOCl</a:t>
          </a:r>
          <a:endParaRPr lang="en-IN" baseline="-25000" dirty="0"/>
        </a:p>
      </dgm:t>
    </dgm:pt>
    <dgm:pt modelId="{571EB6F3-2719-44F7-BC1F-CCDCBFEB7E5B}" type="parTrans" cxnId="{071ECBFE-7E43-4D22-AEE2-B4A9E1803542}">
      <dgm:prSet/>
      <dgm:spPr/>
      <dgm:t>
        <a:bodyPr/>
        <a:lstStyle/>
        <a:p>
          <a:endParaRPr lang="en-IN"/>
        </a:p>
      </dgm:t>
    </dgm:pt>
    <dgm:pt modelId="{21CB32A3-2B1F-4C25-869D-442DA5441870}" type="sibTrans" cxnId="{071ECBFE-7E43-4D22-AEE2-B4A9E1803542}">
      <dgm:prSet/>
      <dgm:spPr/>
      <dgm:t>
        <a:bodyPr/>
        <a:lstStyle/>
        <a:p>
          <a:endParaRPr lang="en-IN"/>
        </a:p>
      </dgm:t>
    </dgm:pt>
    <dgm:pt modelId="{DC10CAC6-A7E0-4CC4-95C8-2F5859EA3386}">
      <dgm:prSet phldrT="[Text]"/>
      <dgm:spPr/>
      <dgm:t>
        <a:bodyPr/>
        <a:lstStyle/>
        <a:p>
          <a:r>
            <a:rPr lang="en-IN" baseline="-25000" dirty="0"/>
            <a:t>CHX</a:t>
          </a:r>
        </a:p>
      </dgm:t>
    </dgm:pt>
    <dgm:pt modelId="{D56E56A1-BF11-42A3-8CA8-93D16B6984E8}" type="sibTrans" cxnId="{9C634AFD-2F50-4C9B-B4CE-B0AAB566D38D}">
      <dgm:prSet/>
      <dgm:spPr/>
      <dgm:t>
        <a:bodyPr/>
        <a:lstStyle/>
        <a:p>
          <a:endParaRPr lang="en-IN"/>
        </a:p>
      </dgm:t>
    </dgm:pt>
    <dgm:pt modelId="{010B380E-2A33-4898-B640-C42F5CA05766}" type="parTrans" cxnId="{9C634AFD-2F50-4C9B-B4CE-B0AAB566D38D}">
      <dgm:prSet/>
      <dgm:spPr/>
      <dgm:t>
        <a:bodyPr/>
        <a:lstStyle/>
        <a:p>
          <a:endParaRPr lang="en-IN"/>
        </a:p>
      </dgm:t>
    </dgm:pt>
    <dgm:pt modelId="{B96593B4-69A7-46A5-8672-7644F9A6B574}" type="pres">
      <dgm:prSet presAssocID="{DC79C317-993C-4A5B-AE98-BDB90B1E1F1B}" presName="cycle" presStyleCnt="0">
        <dgm:presLayoutVars>
          <dgm:dir/>
          <dgm:resizeHandles val="exact"/>
        </dgm:presLayoutVars>
      </dgm:prSet>
      <dgm:spPr/>
    </dgm:pt>
    <dgm:pt modelId="{A78B528E-775C-408F-8C6C-6BECE27129EF}" type="pres">
      <dgm:prSet presAssocID="{7D2FF908-EB88-4207-B40D-4D46474FC0D7}" presName="node" presStyleLbl="node1" presStyleIdx="0" presStyleCnt="2" custScaleY="113010" custRadScaleRad="100003" custRadScaleInc="-666">
        <dgm:presLayoutVars>
          <dgm:bulletEnabled val="1"/>
        </dgm:presLayoutVars>
      </dgm:prSet>
      <dgm:spPr/>
    </dgm:pt>
    <dgm:pt modelId="{97299B1B-B0F6-4EE8-9AB0-B7B2AB982015}" type="pres">
      <dgm:prSet presAssocID="{7D2FF908-EB88-4207-B40D-4D46474FC0D7}" presName="spNode" presStyleCnt="0"/>
      <dgm:spPr/>
    </dgm:pt>
    <dgm:pt modelId="{0CB6B419-F690-492F-8E5B-3C54413891D5}" type="pres">
      <dgm:prSet presAssocID="{21CB32A3-2B1F-4C25-869D-442DA5441870}" presName="sibTrans" presStyleLbl="sibTrans1D1" presStyleIdx="0" presStyleCnt="2"/>
      <dgm:spPr/>
    </dgm:pt>
    <dgm:pt modelId="{6538B50B-AB63-4D48-BE20-B1405B561F50}" type="pres">
      <dgm:prSet presAssocID="{DC10CAC6-A7E0-4CC4-95C8-2F5859EA3386}" presName="node" presStyleLbl="node1" presStyleIdx="1" presStyleCnt="2">
        <dgm:presLayoutVars>
          <dgm:bulletEnabled val="1"/>
        </dgm:presLayoutVars>
      </dgm:prSet>
      <dgm:spPr/>
    </dgm:pt>
    <dgm:pt modelId="{5752F22E-2449-453C-9B69-876DF35CE221}" type="pres">
      <dgm:prSet presAssocID="{DC10CAC6-A7E0-4CC4-95C8-2F5859EA3386}" presName="spNode" presStyleCnt="0"/>
      <dgm:spPr/>
    </dgm:pt>
    <dgm:pt modelId="{907AF1A4-0DC6-4A00-88F7-1ACCE8F4E679}" type="pres">
      <dgm:prSet presAssocID="{D56E56A1-BF11-42A3-8CA8-93D16B6984E8}" presName="sibTrans" presStyleLbl="sibTrans1D1" presStyleIdx="1" presStyleCnt="2"/>
      <dgm:spPr/>
    </dgm:pt>
  </dgm:ptLst>
  <dgm:cxnLst>
    <dgm:cxn modelId="{EA63DC44-A9A7-4629-A695-B57450FACBF0}" type="presOf" srcId="{7D2FF908-EB88-4207-B40D-4D46474FC0D7}" destId="{A78B528E-775C-408F-8C6C-6BECE27129EF}" srcOrd="0" destOrd="0" presId="urn:microsoft.com/office/officeart/2005/8/layout/cycle6"/>
    <dgm:cxn modelId="{F1DD6F7E-F7B9-4F83-8E90-6F05CF025091}" type="presOf" srcId="{D56E56A1-BF11-42A3-8CA8-93D16B6984E8}" destId="{907AF1A4-0DC6-4A00-88F7-1ACCE8F4E679}" srcOrd="0" destOrd="0" presId="urn:microsoft.com/office/officeart/2005/8/layout/cycle6"/>
    <dgm:cxn modelId="{AD432696-4663-446A-B5E9-13D4F83BC4F8}" type="presOf" srcId="{DC10CAC6-A7E0-4CC4-95C8-2F5859EA3386}" destId="{6538B50B-AB63-4D48-BE20-B1405B561F50}" srcOrd="0" destOrd="0" presId="urn:microsoft.com/office/officeart/2005/8/layout/cycle6"/>
    <dgm:cxn modelId="{6FF3DCDD-AE03-45DA-B488-2F6922C1B269}" type="presOf" srcId="{DC79C317-993C-4A5B-AE98-BDB90B1E1F1B}" destId="{B96593B4-69A7-46A5-8672-7644F9A6B574}" srcOrd="0" destOrd="0" presId="urn:microsoft.com/office/officeart/2005/8/layout/cycle6"/>
    <dgm:cxn modelId="{DEDB0FEF-DA2D-43F3-9208-8C76CE8157F3}" type="presOf" srcId="{21CB32A3-2B1F-4C25-869D-442DA5441870}" destId="{0CB6B419-F690-492F-8E5B-3C54413891D5}" srcOrd="0" destOrd="0" presId="urn:microsoft.com/office/officeart/2005/8/layout/cycle6"/>
    <dgm:cxn modelId="{9C634AFD-2F50-4C9B-B4CE-B0AAB566D38D}" srcId="{DC79C317-993C-4A5B-AE98-BDB90B1E1F1B}" destId="{DC10CAC6-A7E0-4CC4-95C8-2F5859EA3386}" srcOrd="1" destOrd="0" parTransId="{010B380E-2A33-4898-B640-C42F5CA05766}" sibTransId="{D56E56A1-BF11-42A3-8CA8-93D16B6984E8}"/>
    <dgm:cxn modelId="{071ECBFE-7E43-4D22-AEE2-B4A9E1803542}" srcId="{DC79C317-993C-4A5B-AE98-BDB90B1E1F1B}" destId="{7D2FF908-EB88-4207-B40D-4D46474FC0D7}" srcOrd="0" destOrd="0" parTransId="{571EB6F3-2719-44F7-BC1F-CCDCBFEB7E5B}" sibTransId="{21CB32A3-2B1F-4C25-869D-442DA5441870}"/>
    <dgm:cxn modelId="{1C7BB791-9AC7-4E9C-BE25-0AD591FFF61A}" type="presParOf" srcId="{B96593B4-69A7-46A5-8672-7644F9A6B574}" destId="{A78B528E-775C-408F-8C6C-6BECE27129EF}" srcOrd="0" destOrd="0" presId="urn:microsoft.com/office/officeart/2005/8/layout/cycle6"/>
    <dgm:cxn modelId="{E3D23AF4-7C2C-4D6C-8908-BD02C42F0AF1}" type="presParOf" srcId="{B96593B4-69A7-46A5-8672-7644F9A6B574}" destId="{97299B1B-B0F6-4EE8-9AB0-B7B2AB982015}" srcOrd="1" destOrd="0" presId="urn:microsoft.com/office/officeart/2005/8/layout/cycle6"/>
    <dgm:cxn modelId="{8DF473D8-57D7-4904-8BF1-D7A480F64F34}" type="presParOf" srcId="{B96593B4-69A7-46A5-8672-7644F9A6B574}" destId="{0CB6B419-F690-492F-8E5B-3C54413891D5}" srcOrd="2" destOrd="0" presId="urn:microsoft.com/office/officeart/2005/8/layout/cycle6"/>
    <dgm:cxn modelId="{44B8EA82-7794-46BB-A79F-54D83C099235}" type="presParOf" srcId="{B96593B4-69A7-46A5-8672-7644F9A6B574}" destId="{6538B50B-AB63-4D48-BE20-B1405B561F50}" srcOrd="3" destOrd="0" presId="urn:microsoft.com/office/officeart/2005/8/layout/cycle6"/>
    <dgm:cxn modelId="{8E94EED5-2065-4B91-9871-90F11F443419}" type="presParOf" srcId="{B96593B4-69A7-46A5-8672-7644F9A6B574}" destId="{5752F22E-2449-453C-9B69-876DF35CE221}" srcOrd="4" destOrd="0" presId="urn:microsoft.com/office/officeart/2005/8/layout/cycle6"/>
    <dgm:cxn modelId="{FA68966C-868E-4007-BF87-4E95CD83E0B2}" type="presParOf" srcId="{B96593B4-69A7-46A5-8672-7644F9A6B574}" destId="{907AF1A4-0DC6-4A00-88F7-1ACCE8F4E679}"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79C317-993C-4A5B-AE98-BDB90B1E1F1B}" type="doc">
      <dgm:prSet loTypeId="urn:microsoft.com/office/officeart/2005/8/layout/cycle6" loCatId="relationship" qsTypeId="urn:microsoft.com/office/officeart/2005/8/quickstyle/simple1" qsCatId="simple" csTypeId="urn:microsoft.com/office/officeart/2005/8/colors/colorful3" csCatId="colorful" phldr="1"/>
      <dgm:spPr/>
    </dgm:pt>
    <dgm:pt modelId="{DC10CAC6-A7E0-4CC4-95C8-2F5859EA3386}">
      <dgm:prSet phldrT="[Text]" custT="1"/>
      <dgm:spPr/>
      <dgm:t>
        <a:bodyPr/>
        <a:lstStyle/>
        <a:p>
          <a:r>
            <a:rPr lang="en-IN" sz="2800" dirty="0">
              <a:solidFill>
                <a:schemeClr val="tx1"/>
              </a:solidFill>
            </a:rPr>
            <a:t>EDTA </a:t>
          </a:r>
          <a:endParaRPr lang="en-IN" sz="2800" baseline="-25000" dirty="0"/>
        </a:p>
      </dgm:t>
    </dgm:pt>
    <dgm:pt modelId="{010B380E-2A33-4898-B640-C42F5CA05766}" type="parTrans" cxnId="{9C634AFD-2F50-4C9B-B4CE-B0AAB566D38D}">
      <dgm:prSet/>
      <dgm:spPr/>
      <dgm:t>
        <a:bodyPr/>
        <a:lstStyle/>
        <a:p>
          <a:endParaRPr lang="en-IN"/>
        </a:p>
      </dgm:t>
    </dgm:pt>
    <dgm:pt modelId="{D56E56A1-BF11-42A3-8CA8-93D16B6984E8}" type="sibTrans" cxnId="{9C634AFD-2F50-4C9B-B4CE-B0AAB566D38D}">
      <dgm:prSet/>
      <dgm:spPr/>
      <dgm:t>
        <a:bodyPr/>
        <a:lstStyle/>
        <a:p>
          <a:endParaRPr lang="en-IN"/>
        </a:p>
      </dgm:t>
    </dgm:pt>
    <dgm:pt modelId="{46D53574-F966-48EE-BF33-4617B001240A}">
      <dgm:prSet phldrT="[Text]" custT="1"/>
      <dgm:spPr/>
      <dgm:t>
        <a:bodyPr/>
        <a:lstStyle/>
        <a:p>
          <a:endParaRPr lang="en-IN" sz="2800" dirty="0">
            <a:solidFill>
              <a:schemeClr val="tx1"/>
            </a:solidFill>
          </a:endParaRPr>
        </a:p>
        <a:p>
          <a:r>
            <a:rPr lang="en-IN" sz="2800" dirty="0">
              <a:solidFill>
                <a:schemeClr val="tx1"/>
              </a:solidFill>
            </a:rPr>
            <a:t>CHX</a:t>
          </a:r>
          <a:br>
            <a:rPr lang="en-SG" sz="2800" dirty="0">
              <a:solidFill>
                <a:schemeClr val="tx1"/>
              </a:solidFill>
            </a:rPr>
          </a:br>
          <a:endParaRPr lang="en-IN" sz="2800" baseline="-25000" dirty="0"/>
        </a:p>
      </dgm:t>
    </dgm:pt>
    <dgm:pt modelId="{D4DE90D0-FE8D-4F23-A0FC-B4D4B2BF1DEB}" type="parTrans" cxnId="{3B5998CA-0706-4966-947B-6B8F691D82BC}">
      <dgm:prSet/>
      <dgm:spPr/>
      <dgm:t>
        <a:bodyPr/>
        <a:lstStyle/>
        <a:p>
          <a:endParaRPr lang="en-IN"/>
        </a:p>
      </dgm:t>
    </dgm:pt>
    <dgm:pt modelId="{3AF2518C-A0DD-44EE-90E8-C7CFAC5EBDA4}" type="sibTrans" cxnId="{3B5998CA-0706-4966-947B-6B8F691D82BC}">
      <dgm:prSet/>
      <dgm:spPr/>
      <dgm:t>
        <a:bodyPr/>
        <a:lstStyle/>
        <a:p>
          <a:endParaRPr lang="en-IN"/>
        </a:p>
      </dgm:t>
    </dgm:pt>
    <dgm:pt modelId="{B3DE1F68-DB68-4E80-B5B9-35AA2C91D735}" type="pres">
      <dgm:prSet presAssocID="{DC79C317-993C-4A5B-AE98-BDB90B1E1F1B}" presName="cycle" presStyleCnt="0">
        <dgm:presLayoutVars>
          <dgm:dir/>
          <dgm:resizeHandles val="exact"/>
        </dgm:presLayoutVars>
      </dgm:prSet>
      <dgm:spPr/>
    </dgm:pt>
    <dgm:pt modelId="{CEF2E4A2-DB79-4DF2-ACFD-EA339EABF972}" type="pres">
      <dgm:prSet presAssocID="{DC10CAC6-A7E0-4CC4-95C8-2F5859EA3386}" presName="node" presStyleLbl="node1" presStyleIdx="0" presStyleCnt="2">
        <dgm:presLayoutVars>
          <dgm:bulletEnabled val="1"/>
        </dgm:presLayoutVars>
      </dgm:prSet>
      <dgm:spPr/>
    </dgm:pt>
    <dgm:pt modelId="{FDD3FAC6-8FEA-48D5-9F42-E7CA20902642}" type="pres">
      <dgm:prSet presAssocID="{DC10CAC6-A7E0-4CC4-95C8-2F5859EA3386}" presName="spNode" presStyleCnt="0"/>
      <dgm:spPr/>
    </dgm:pt>
    <dgm:pt modelId="{655F1397-098A-42FC-A3FC-87E868BC7BAC}" type="pres">
      <dgm:prSet presAssocID="{D56E56A1-BF11-42A3-8CA8-93D16B6984E8}" presName="sibTrans" presStyleLbl="sibTrans1D1" presStyleIdx="0" presStyleCnt="2"/>
      <dgm:spPr/>
    </dgm:pt>
    <dgm:pt modelId="{90D76973-8920-47D8-BB9C-08BEA3B84339}" type="pres">
      <dgm:prSet presAssocID="{46D53574-F966-48EE-BF33-4617B001240A}" presName="node" presStyleLbl="node1" presStyleIdx="1" presStyleCnt="2">
        <dgm:presLayoutVars>
          <dgm:bulletEnabled val="1"/>
        </dgm:presLayoutVars>
      </dgm:prSet>
      <dgm:spPr/>
    </dgm:pt>
    <dgm:pt modelId="{91D70408-D803-42DB-9533-C7EE29CE5B57}" type="pres">
      <dgm:prSet presAssocID="{46D53574-F966-48EE-BF33-4617B001240A}" presName="spNode" presStyleCnt="0"/>
      <dgm:spPr/>
    </dgm:pt>
    <dgm:pt modelId="{9AB5D70D-2474-4591-9DFF-3C599606E059}" type="pres">
      <dgm:prSet presAssocID="{3AF2518C-A0DD-44EE-90E8-C7CFAC5EBDA4}" presName="sibTrans" presStyleLbl="sibTrans1D1" presStyleIdx="1" presStyleCnt="2"/>
      <dgm:spPr/>
    </dgm:pt>
  </dgm:ptLst>
  <dgm:cxnLst>
    <dgm:cxn modelId="{3BB75B6C-3438-450E-99C6-C78DB8DD4B02}" type="presOf" srcId="{3AF2518C-A0DD-44EE-90E8-C7CFAC5EBDA4}" destId="{9AB5D70D-2474-4591-9DFF-3C599606E059}" srcOrd="0" destOrd="0" presId="urn:microsoft.com/office/officeart/2005/8/layout/cycle6"/>
    <dgm:cxn modelId="{D307C67F-0A18-4DC7-B736-E0A3CCE258D3}" type="presOf" srcId="{DC79C317-993C-4A5B-AE98-BDB90B1E1F1B}" destId="{B3DE1F68-DB68-4E80-B5B9-35AA2C91D735}" srcOrd="0" destOrd="0" presId="urn:microsoft.com/office/officeart/2005/8/layout/cycle6"/>
    <dgm:cxn modelId="{B8934B8E-F586-4787-A2D5-12473DEE5B30}" type="presOf" srcId="{DC10CAC6-A7E0-4CC4-95C8-2F5859EA3386}" destId="{CEF2E4A2-DB79-4DF2-ACFD-EA339EABF972}" srcOrd="0" destOrd="0" presId="urn:microsoft.com/office/officeart/2005/8/layout/cycle6"/>
    <dgm:cxn modelId="{2B9C508E-C257-4A49-A17C-8F83DF147501}" type="presOf" srcId="{46D53574-F966-48EE-BF33-4617B001240A}" destId="{90D76973-8920-47D8-BB9C-08BEA3B84339}" srcOrd="0" destOrd="0" presId="urn:microsoft.com/office/officeart/2005/8/layout/cycle6"/>
    <dgm:cxn modelId="{C2A5E2B4-C6F7-45DF-AF56-EC5533569287}" type="presOf" srcId="{D56E56A1-BF11-42A3-8CA8-93D16B6984E8}" destId="{655F1397-098A-42FC-A3FC-87E868BC7BAC}" srcOrd="0" destOrd="0" presId="urn:microsoft.com/office/officeart/2005/8/layout/cycle6"/>
    <dgm:cxn modelId="{3B5998CA-0706-4966-947B-6B8F691D82BC}" srcId="{DC79C317-993C-4A5B-AE98-BDB90B1E1F1B}" destId="{46D53574-F966-48EE-BF33-4617B001240A}" srcOrd="1" destOrd="0" parTransId="{D4DE90D0-FE8D-4F23-A0FC-B4D4B2BF1DEB}" sibTransId="{3AF2518C-A0DD-44EE-90E8-C7CFAC5EBDA4}"/>
    <dgm:cxn modelId="{9C634AFD-2F50-4C9B-B4CE-B0AAB566D38D}" srcId="{DC79C317-993C-4A5B-AE98-BDB90B1E1F1B}" destId="{DC10CAC6-A7E0-4CC4-95C8-2F5859EA3386}" srcOrd="0" destOrd="0" parTransId="{010B380E-2A33-4898-B640-C42F5CA05766}" sibTransId="{D56E56A1-BF11-42A3-8CA8-93D16B6984E8}"/>
    <dgm:cxn modelId="{24AA4C9B-38FA-414C-9171-F95C7E004131}" type="presParOf" srcId="{B3DE1F68-DB68-4E80-B5B9-35AA2C91D735}" destId="{CEF2E4A2-DB79-4DF2-ACFD-EA339EABF972}" srcOrd="0" destOrd="0" presId="urn:microsoft.com/office/officeart/2005/8/layout/cycle6"/>
    <dgm:cxn modelId="{822DC86A-239E-4BEB-8B1F-577D187793DE}" type="presParOf" srcId="{B3DE1F68-DB68-4E80-B5B9-35AA2C91D735}" destId="{FDD3FAC6-8FEA-48D5-9F42-E7CA20902642}" srcOrd="1" destOrd="0" presId="urn:microsoft.com/office/officeart/2005/8/layout/cycle6"/>
    <dgm:cxn modelId="{A0F5FD09-35DE-4E99-BBB3-5205A4974984}" type="presParOf" srcId="{B3DE1F68-DB68-4E80-B5B9-35AA2C91D735}" destId="{655F1397-098A-42FC-A3FC-87E868BC7BAC}" srcOrd="2" destOrd="0" presId="urn:microsoft.com/office/officeart/2005/8/layout/cycle6"/>
    <dgm:cxn modelId="{77BE99DF-CCA0-4811-A365-68C9A5E430BD}" type="presParOf" srcId="{B3DE1F68-DB68-4E80-B5B9-35AA2C91D735}" destId="{90D76973-8920-47D8-BB9C-08BEA3B84339}" srcOrd="3" destOrd="0" presId="urn:microsoft.com/office/officeart/2005/8/layout/cycle6"/>
    <dgm:cxn modelId="{6DD6B606-FDB9-4A9B-A033-CE329E5B54A6}" type="presParOf" srcId="{B3DE1F68-DB68-4E80-B5B9-35AA2C91D735}" destId="{91D70408-D803-42DB-9533-C7EE29CE5B57}" srcOrd="4" destOrd="0" presId="urn:microsoft.com/office/officeart/2005/8/layout/cycle6"/>
    <dgm:cxn modelId="{391174EC-D40E-4CAE-8354-D543FB7A0A32}" type="presParOf" srcId="{B3DE1F68-DB68-4E80-B5B9-35AA2C91D735}" destId="{9AB5D70D-2474-4591-9DFF-3C599606E059}"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79C317-993C-4A5B-AE98-BDB90B1E1F1B}" type="doc">
      <dgm:prSet loTypeId="urn:microsoft.com/office/officeart/2005/8/layout/cycle6" loCatId="relationship" qsTypeId="urn:microsoft.com/office/officeart/2005/8/quickstyle/simple1" qsCatId="simple" csTypeId="urn:microsoft.com/office/officeart/2005/8/colors/colorful3" csCatId="colorful" phldr="1"/>
      <dgm:spPr/>
    </dgm:pt>
    <dgm:pt modelId="{7D2FF908-EB88-4207-B40D-4D46474FC0D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300" dirty="0">
              <a:solidFill>
                <a:schemeClr val="tx1"/>
              </a:solidFill>
            </a:rPr>
            <a:t>CHX</a:t>
          </a:r>
          <a:endParaRPr lang="en-IN" sz="2300" baseline="-25000" dirty="0"/>
        </a:p>
      </dgm:t>
    </dgm:pt>
    <dgm:pt modelId="{571EB6F3-2719-44F7-BC1F-CCDCBFEB7E5B}" type="parTrans" cxnId="{071ECBFE-7E43-4D22-AEE2-B4A9E1803542}">
      <dgm:prSet/>
      <dgm:spPr/>
      <dgm:t>
        <a:bodyPr/>
        <a:lstStyle/>
        <a:p>
          <a:endParaRPr lang="en-IN"/>
        </a:p>
      </dgm:t>
    </dgm:pt>
    <dgm:pt modelId="{21CB32A3-2B1F-4C25-869D-442DA5441870}" type="sibTrans" cxnId="{071ECBFE-7E43-4D22-AEE2-B4A9E1803542}">
      <dgm:prSet/>
      <dgm:spPr/>
      <dgm:t>
        <a:bodyPr/>
        <a:lstStyle/>
        <a:p>
          <a:endParaRPr lang="en-IN"/>
        </a:p>
      </dgm:t>
    </dgm:pt>
    <dgm:pt modelId="{B0DE35AA-A7E1-47F5-8FB0-D049A430388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300" dirty="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en-US" sz="2300" dirty="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sz="2300" dirty="0">
              <a:solidFill>
                <a:schemeClr val="tx1"/>
              </a:solidFill>
            </a:rPr>
            <a:t>HYDROGEN PEROXIDE</a:t>
          </a:r>
          <a:br>
            <a:rPr lang="en-US" sz="2300" dirty="0">
              <a:solidFill>
                <a:schemeClr val="tx1"/>
              </a:solidFill>
            </a:rPr>
          </a:br>
          <a:endParaRPr lang="en-IN" sz="2300" dirty="0">
            <a:solidFill>
              <a:schemeClr val="tx1"/>
            </a:solidFill>
          </a:endParaRPr>
        </a:p>
        <a:p>
          <a:endParaRPr lang="en-IN" sz="2300" baseline="-25000" dirty="0"/>
        </a:p>
      </dgm:t>
    </dgm:pt>
    <dgm:pt modelId="{8B0CDC08-D6CD-4649-B02C-3F6732A38E86}" type="sibTrans" cxnId="{D3208DC2-9149-47A5-939B-E39551CC3433}">
      <dgm:prSet/>
      <dgm:spPr/>
      <dgm:t>
        <a:bodyPr/>
        <a:lstStyle/>
        <a:p>
          <a:endParaRPr lang="en-IN"/>
        </a:p>
      </dgm:t>
    </dgm:pt>
    <dgm:pt modelId="{5046E60D-B9CA-4BBC-8A20-BB678EA7B4A8}" type="parTrans" cxnId="{D3208DC2-9149-47A5-939B-E39551CC3433}">
      <dgm:prSet/>
      <dgm:spPr/>
      <dgm:t>
        <a:bodyPr/>
        <a:lstStyle/>
        <a:p>
          <a:endParaRPr lang="en-IN"/>
        </a:p>
      </dgm:t>
    </dgm:pt>
    <dgm:pt modelId="{38508309-4C25-46E0-8C88-54FEDAE3B08D}" type="pres">
      <dgm:prSet presAssocID="{DC79C317-993C-4A5B-AE98-BDB90B1E1F1B}" presName="cycle" presStyleCnt="0">
        <dgm:presLayoutVars>
          <dgm:dir/>
          <dgm:resizeHandles val="exact"/>
        </dgm:presLayoutVars>
      </dgm:prSet>
      <dgm:spPr/>
    </dgm:pt>
    <dgm:pt modelId="{EDBE41F8-FBCE-4068-9AC9-61CF0A63742D}" type="pres">
      <dgm:prSet presAssocID="{7D2FF908-EB88-4207-B40D-4D46474FC0D7}" presName="node" presStyleLbl="node1" presStyleIdx="0" presStyleCnt="2" custScaleY="103269" custRadScaleRad="116792">
        <dgm:presLayoutVars>
          <dgm:bulletEnabled val="1"/>
        </dgm:presLayoutVars>
      </dgm:prSet>
      <dgm:spPr/>
    </dgm:pt>
    <dgm:pt modelId="{D65A8C4D-C3D1-4E72-917E-FE5A3D1863DE}" type="pres">
      <dgm:prSet presAssocID="{7D2FF908-EB88-4207-B40D-4D46474FC0D7}" presName="spNode" presStyleCnt="0"/>
      <dgm:spPr/>
    </dgm:pt>
    <dgm:pt modelId="{AC1327D0-5587-418A-9BDB-BC96C13EC3A3}" type="pres">
      <dgm:prSet presAssocID="{21CB32A3-2B1F-4C25-869D-442DA5441870}" presName="sibTrans" presStyleLbl="sibTrans1D1" presStyleIdx="0" presStyleCnt="2"/>
      <dgm:spPr/>
    </dgm:pt>
    <dgm:pt modelId="{00AAFF72-3858-4D77-9E24-614C3145D3DC}" type="pres">
      <dgm:prSet presAssocID="{B0DE35AA-A7E1-47F5-8FB0-D049A4303882}" presName="node" presStyleLbl="node1" presStyleIdx="1" presStyleCnt="2" custScaleX="135376">
        <dgm:presLayoutVars>
          <dgm:bulletEnabled val="1"/>
        </dgm:presLayoutVars>
      </dgm:prSet>
      <dgm:spPr/>
    </dgm:pt>
    <dgm:pt modelId="{6AD7AE63-A975-4C52-B008-F1D40FACE7C9}" type="pres">
      <dgm:prSet presAssocID="{B0DE35AA-A7E1-47F5-8FB0-D049A4303882}" presName="spNode" presStyleCnt="0"/>
      <dgm:spPr/>
    </dgm:pt>
    <dgm:pt modelId="{214C9A87-6476-4604-93C8-1823D1C2BD1C}" type="pres">
      <dgm:prSet presAssocID="{8B0CDC08-D6CD-4649-B02C-3F6732A38E86}" presName="sibTrans" presStyleLbl="sibTrans1D1" presStyleIdx="1" presStyleCnt="2"/>
      <dgm:spPr/>
    </dgm:pt>
  </dgm:ptLst>
  <dgm:cxnLst>
    <dgm:cxn modelId="{9E8A9C61-2CC8-42C1-ABEE-2083F009BFFF}" type="presOf" srcId="{21CB32A3-2B1F-4C25-869D-442DA5441870}" destId="{AC1327D0-5587-418A-9BDB-BC96C13EC3A3}" srcOrd="0" destOrd="0" presId="urn:microsoft.com/office/officeart/2005/8/layout/cycle6"/>
    <dgm:cxn modelId="{D3208DC2-9149-47A5-939B-E39551CC3433}" srcId="{DC79C317-993C-4A5B-AE98-BDB90B1E1F1B}" destId="{B0DE35AA-A7E1-47F5-8FB0-D049A4303882}" srcOrd="1" destOrd="0" parTransId="{5046E60D-B9CA-4BBC-8A20-BB678EA7B4A8}" sibTransId="{8B0CDC08-D6CD-4649-B02C-3F6732A38E86}"/>
    <dgm:cxn modelId="{2C788CE6-653B-42B8-B0CA-C8C0B90A17A9}" type="presOf" srcId="{B0DE35AA-A7E1-47F5-8FB0-D049A4303882}" destId="{00AAFF72-3858-4D77-9E24-614C3145D3DC}" srcOrd="0" destOrd="0" presId="urn:microsoft.com/office/officeart/2005/8/layout/cycle6"/>
    <dgm:cxn modelId="{4AE972ED-34DF-4D55-808F-D7A54BB24461}" type="presOf" srcId="{8B0CDC08-D6CD-4649-B02C-3F6732A38E86}" destId="{214C9A87-6476-4604-93C8-1823D1C2BD1C}" srcOrd="0" destOrd="0" presId="urn:microsoft.com/office/officeart/2005/8/layout/cycle6"/>
    <dgm:cxn modelId="{BD05F8EF-72CF-4264-B9E6-CB51DA72FC77}" type="presOf" srcId="{DC79C317-993C-4A5B-AE98-BDB90B1E1F1B}" destId="{38508309-4C25-46E0-8C88-54FEDAE3B08D}" srcOrd="0" destOrd="0" presId="urn:microsoft.com/office/officeart/2005/8/layout/cycle6"/>
    <dgm:cxn modelId="{B2CE5BF0-E1A1-4C61-B58C-5720AC84CA08}" type="presOf" srcId="{7D2FF908-EB88-4207-B40D-4D46474FC0D7}" destId="{EDBE41F8-FBCE-4068-9AC9-61CF0A63742D}" srcOrd="0" destOrd="0" presId="urn:microsoft.com/office/officeart/2005/8/layout/cycle6"/>
    <dgm:cxn modelId="{071ECBFE-7E43-4D22-AEE2-B4A9E1803542}" srcId="{DC79C317-993C-4A5B-AE98-BDB90B1E1F1B}" destId="{7D2FF908-EB88-4207-B40D-4D46474FC0D7}" srcOrd="0" destOrd="0" parTransId="{571EB6F3-2719-44F7-BC1F-CCDCBFEB7E5B}" sibTransId="{21CB32A3-2B1F-4C25-869D-442DA5441870}"/>
    <dgm:cxn modelId="{2C939DFB-0728-408A-A26A-5B103E8A7549}" type="presParOf" srcId="{38508309-4C25-46E0-8C88-54FEDAE3B08D}" destId="{EDBE41F8-FBCE-4068-9AC9-61CF0A63742D}" srcOrd="0" destOrd="0" presId="urn:microsoft.com/office/officeart/2005/8/layout/cycle6"/>
    <dgm:cxn modelId="{1F4371CC-61C7-4643-AE36-65DF1D808399}" type="presParOf" srcId="{38508309-4C25-46E0-8C88-54FEDAE3B08D}" destId="{D65A8C4D-C3D1-4E72-917E-FE5A3D1863DE}" srcOrd="1" destOrd="0" presId="urn:microsoft.com/office/officeart/2005/8/layout/cycle6"/>
    <dgm:cxn modelId="{6C9AC022-319F-4C03-B07B-E2FF54EC6837}" type="presParOf" srcId="{38508309-4C25-46E0-8C88-54FEDAE3B08D}" destId="{AC1327D0-5587-418A-9BDB-BC96C13EC3A3}" srcOrd="2" destOrd="0" presId="urn:microsoft.com/office/officeart/2005/8/layout/cycle6"/>
    <dgm:cxn modelId="{2791C947-F51D-4F6F-B73D-F01C44BFA0A8}" type="presParOf" srcId="{38508309-4C25-46E0-8C88-54FEDAE3B08D}" destId="{00AAFF72-3858-4D77-9E24-614C3145D3DC}" srcOrd="3" destOrd="0" presId="urn:microsoft.com/office/officeart/2005/8/layout/cycle6"/>
    <dgm:cxn modelId="{ED7B6E98-0268-428F-865C-32161A5EE498}" type="presParOf" srcId="{38508309-4C25-46E0-8C88-54FEDAE3B08D}" destId="{6AD7AE63-A975-4C52-B008-F1D40FACE7C9}" srcOrd="4" destOrd="0" presId="urn:microsoft.com/office/officeart/2005/8/layout/cycle6"/>
    <dgm:cxn modelId="{D4A0F9FB-244F-40A5-885F-2582945A1F04}" type="presParOf" srcId="{38508309-4C25-46E0-8C88-54FEDAE3B08D}" destId="{214C9A87-6476-4604-93C8-1823D1C2BD1C}"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79C317-993C-4A5B-AE98-BDB90B1E1F1B}" type="doc">
      <dgm:prSet loTypeId="urn:microsoft.com/office/officeart/2005/8/layout/cycle6" loCatId="relationship" qsTypeId="urn:microsoft.com/office/officeart/2005/8/quickstyle/simple1" qsCatId="simple" csTypeId="urn:microsoft.com/office/officeart/2005/8/colors/colorful3" csCatId="colorful" phldr="1"/>
      <dgm:spPr/>
    </dgm:pt>
    <dgm:pt modelId="{7D2FF908-EB88-4207-B40D-4D46474FC0D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N" sz="3200" dirty="0">
              <a:solidFill>
                <a:schemeClr val="tx1"/>
              </a:solidFill>
            </a:rPr>
            <a:t>EDTA </a:t>
          </a:r>
          <a:endParaRPr lang="en-IN" sz="3200" baseline="-25000" dirty="0"/>
        </a:p>
      </dgm:t>
    </dgm:pt>
    <dgm:pt modelId="{571EB6F3-2719-44F7-BC1F-CCDCBFEB7E5B}" type="parTrans" cxnId="{071ECBFE-7E43-4D22-AEE2-B4A9E1803542}">
      <dgm:prSet/>
      <dgm:spPr/>
      <dgm:t>
        <a:bodyPr/>
        <a:lstStyle/>
        <a:p>
          <a:endParaRPr lang="en-IN"/>
        </a:p>
      </dgm:t>
    </dgm:pt>
    <dgm:pt modelId="{21CB32A3-2B1F-4C25-869D-442DA5441870}" type="sibTrans" cxnId="{071ECBFE-7E43-4D22-AEE2-B4A9E1803542}">
      <dgm:prSet/>
      <dgm:spPr/>
      <dgm:t>
        <a:bodyPr/>
        <a:lstStyle/>
        <a:p>
          <a:endParaRPr lang="en-IN"/>
        </a:p>
      </dgm:t>
    </dgm:pt>
    <dgm:pt modelId="{B0DE35AA-A7E1-47F5-8FB0-D049A4303882}">
      <dgm:prSet phldrT="[Text]" custT="1"/>
      <dgm:spPr/>
      <dgm:t>
        <a:bodyPr/>
        <a:lstStyle/>
        <a:p>
          <a:r>
            <a:rPr lang="en-IN" sz="4400" baseline="-25000" dirty="0" err="1"/>
            <a:t>NaOCl</a:t>
          </a:r>
          <a:endParaRPr lang="en-IN" sz="5400" baseline="-25000" dirty="0"/>
        </a:p>
      </dgm:t>
    </dgm:pt>
    <dgm:pt modelId="{5046E60D-B9CA-4BBC-8A20-BB678EA7B4A8}" type="parTrans" cxnId="{D3208DC2-9149-47A5-939B-E39551CC3433}">
      <dgm:prSet/>
      <dgm:spPr/>
      <dgm:t>
        <a:bodyPr/>
        <a:lstStyle/>
        <a:p>
          <a:endParaRPr lang="en-IN"/>
        </a:p>
      </dgm:t>
    </dgm:pt>
    <dgm:pt modelId="{8B0CDC08-D6CD-4649-B02C-3F6732A38E86}" type="sibTrans" cxnId="{D3208DC2-9149-47A5-939B-E39551CC3433}">
      <dgm:prSet/>
      <dgm:spPr/>
      <dgm:t>
        <a:bodyPr/>
        <a:lstStyle/>
        <a:p>
          <a:endParaRPr lang="en-IN"/>
        </a:p>
      </dgm:t>
    </dgm:pt>
    <dgm:pt modelId="{50E58EFB-5356-4AB9-8B74-0D13D8C1B9AD}" type="pres">
      <dgm:prSet presAssocID="{DC79C317-993C-4A5B-AE98-BDB90B1E1F1B}" presName="cycle" presStyleCnt="0">
        <dgm:presLayoutVars>
          <dgm:dir/>
          <dgm:resizeHandles val="exact"/>
        </dgm:presLayoutVars>
      </dgm:prSet>
      <dgm:spPr/>
    </dgm:pt>
    <dgm:pt modelId="{5650CAD6-E625-4E78-8BFC-80A5DC012EDF}" type="pres">
      <dgm:prSet presAssocID="{7D2FF908-EB88-4207-B40D-4D46474FC0D7}" presName="node" presStyleLbl="node1" presStyleIdx="0" presStyleCnt="2">
        <dgm:presLayoutVars>
          <dgm:bulletEnabled val="1"/>
        </dgm:presLayoutVars>
      </dgm:prSet>
      <dgm:spPr/>
    </dgm:pt>
    <dgm:pt modelId="{0D568EA1-FD98-4BEA-A6D9-E1349DBE270A}" type="pres">
      <dgm:prSet presAssocID="{7D2FF908-EB88-4207-B40D-4D46474FC0D7}" presName="spNode" presStyleCnt="0"/>
      <dgm:spPr/>
    </dgm:pt>
    <dgm:pt modelId="{64A35C96-616F-432C-BD9D-6DD671318CEE}" type="pres">
      <dgm:prSet presAssocID="{21CB32A3-2B1F-4C25-869D-442DA5441870}" presName="sibTrans" presStyleLbl="sibTrans1D1" presStyleIdx="0" presStyleCnt="2"/>
      <dgm:spPr/>
    </dgm:pt>
    <dgm:pt modelId="{542D6977-1BA1-4AD5-9FCE-710A7DB0F21A}" type="pres">
      <dgm:prSet presAssocID="{B0DE35AA-A7E1-47F5-8FB0-D049A4303882}" presName="node" presStyleLbl="node1" presStyleIdx="1" presStyleCnt="2">
        <dgm:presLayoutVars>
          <dgm:bulletEnabled val="1"/>
        </dgm:presLayoutVars>
      </dgm:prSet>
      <dgm:spPr/>
    </dgm:pt>
    <dgm:pt modelId="{DBB86993-E54F-470F-B0DF-AEA55ACEECF8}" type="pres">
      <dgm:prSet presAssocID="{B0DE35AA-A7E1-47F5-8FB0-D049A4303882}" presName="spNode" presStyleCnt="0"/>
      <dgm:spPr/>
    </dgm:pt>
    <dgm:pt modelId="{C3F40A5B-E2A8-49D5-959D-7926EA6946B5}" type="pres">
      <dgm:prSet presAssocID="{8B0CDC08-D6CD-4649-B02C-3F6732A38E86}" presName="sibTrans" presStyleLbl="sibTrans1D1" presStyleIdx="1" presStyleCnt="2"/>
      <dgm:spPr/>
    </dgm:pt>
  </dgm:ptLst>
  <dgm:cxnLst>
    <dgm:cxn modelId="{0B6A5204-A18C-4C19-A9F3-6A6B46903E50}" type="presOf" srcId="{21CB32A3-2B1F-4C25-869D-442DA5441870}" destId="{64A35C96-616F-432C-BD9D-6DD671318CEE}" srcOrd="0" destOrd="0" presId="urn:microsoft.com/office/officeart/2005/8/layout/cycle6"/>
    <dgm:cxn modelId="{6C99B106-02AC-4954-B861-0B6AE16FD4E9}" type="presOf" srcId="{DC79C317-993C-4A5B-AE98-BDB90B1E1F1B}" destId="{50E58EFB-5356-4AB9-8B74-0D13D8C1B9AD}" srcOrd="0" destOrd="0" presId="urn:microsoft.com/office/officeart/2005/8/layout/cycle6"/>
    <dgm:cxn modelId="{85CAC14A-23B1-48A3-B69A-4299A9FCBC6B}" type="presOf" srcId="{8B0CDC08-D6CD-4649-B02C-3F6732A38E86}" destId="{C3F40A5B-E2A8-49D5-959D-7926EA6946B5}" srcOrd="0" destOrd="0" presId="urn:microsoft.com/office/officeart/2005/8/layout/cycle6"/>
    <dgm:cxn modelId="{224B9C79-08FC-4B87-B9DB-045296E1F253}" type="presOf" srcId="{7D2FF908-EB88-4207-B40D-4D46474FC0D7}" destId="{5650CAD6-E625-4E78-8BFC-80A5DC012EDF}" srcOrd="0" destOrd="0" presId="urn:microsoft.com/office/officeart/2005/8/layout/cycle6"/>
    <dgm:cxn modelId="{D3208DC2-9149-47A5-939B-E39551CC3433}" srcId="{DC79C317-993C-4A5B-AE98-BDB90B1E1F1B}" destId="{B0DE35AA-A7E1-47F5-8FB0-D049A4303882}" srcOrd="1" destOrd="0" parTransId="{5046E60D-B9CA-4BBC-8A20-BB678EA7B4A8}" sibTransId="{8B0CDC08-D6CD-4649-B02C-3F6732A38E86}"/>
    <dgm:cxn modelId="{684D7AEA-4C60-4371-820F-A89AE1E4EFF8}" type="presOf" srcId="{B0DE35AA-A7E1-47F5-8FB0-D049A4303882}" destId="{542D6977-1BA1-4AD5-9FCE-710A7DB0F21A}" srcOrd="0" destOrd="0" presId="urn:microsoft.com/office/officeart/2005/8/layout/cycle6"/>
    <dgm:cxn modelId="{071ECBFE-7E43-4D22-AEE2-B4A9E1803542}" srcId="{DC79C317-993C-4A5B-AE98-BDB90B1E1F1B}" destId="{7D2FF908-EB88-4207-B40D-4D46474FC0D7}" srcOrd="0" destOrd="0" parTransId="{571EB6F3-2719-44F7-BC1F-CCDCBFEB7E5B}" sibTransId="{21CB32A3-2B1F-4C25-869D-442DA5441870}"/>
    <dgm:cxn modelId="{24E4A163-7AE9-4497-B7E1-93C18958E144}" type="presParOf" srcId="{50E58EFB-5356-4AB9-8B74-0D13D8C1B9AD}" destId="{5650CAD6-E625-4E78-8BFC-80A5DC012EDF}" srcOrd="0" destOrd="0" presId="urn:microsoft.com/office/officeart/2005/8/layout/cycle6"/>
    <dgm:cxn modelId="{639A9A9B-E210-4C55-A646-A670EE572322}" type="presParOf" srcId="{50E58EFB-5356-4AB9-8B74-0D13D8C1B9AD}" destId="{0D568EA1-FD98-4BEA-A6D9-E1349DBE270A}" srcOrd="1" destOrd="0" presId="urn:microsoft.com/office/officeart/2005/8/layout/cycle6"/>
    <dgm:cxn modelId="{31F8A7D2-5A41-436B-81D3-334D8DF88599}" type="presParOf" srcId="{50E58EFB-5356-4AB9-8B74-0D13D8C1B9AD}" destId="{64A35C96-616F-432C-BD9D-6DD671318CEE}" srcOrd="2" destOrd="0" presId="urn:microsoft.com/office/officeart/2005/8/layout/cycle6"/>
    <dgm:cxn modelId="{6E331F9E-D82C-4942-A372-C40392725AE7}" type="presParOf" srcId="{50E58EFB-5356-4AB9-8B74-0D13D8C1B9AD}" destId="{542D6977-1BA1-4AD5-9FCE-710A7DB0F21A}" srcOrd="3" destOrd="0" presId="urn:microsoft.com/office/officeart/2005/8/layout/cycle6"/>
    <dgm:cxn modelId="{E7317BE4-534C-49B8-A5C6-E533C0B58B80}" type="presParOf" srcId="{50E58EFB-5356-4AB9-8B74-0D13D8C1B9AD}" destId="{DBB86993-E54F-470F-B0DF-AEA55ACEECF8}" srcOrd="4" destOrd="0" presId="urn:microsoft.com/office/officeart/2005/8/layout/cycle6"/>
    <dgm:cxn modelId="{EFB9AEBF-941E-4A0C-AC95-EED5C2B6FD2B}" type="presParOf" srcId="{50E58EFB-5356-4AB9-8B74-0D13D8C1B9AD}" destId="{C3F40A5B-E2A8-49D5-959D-7926EA6946B5}"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79C317-993C-4A5B-AE98-BDB90B1E1F1B}" type="doc">
      <dgm:prSet loTypeId="urn:microsoft.com/office/officeart/2005/8/layout/cycle6" loCatId="relationship" qsTypeId="urn:microsoft.com/office/officeart/2005/8/quickstyle/simple1" qsCatId="simple" csTypeId="urn:microsoft.com/office/officeart/2005/8/colors/colorful3" csCatId="colorful" phldr="1"/>
      <dgm:spPr/>
    </dgm:pt>
    <dgm:pt modelId="{7D2FF908-EB88-4207-B40D-4D46474FC0D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N" sz="3600" dirty="0">
              <a:solidFill>
                <a:schemeClr val="tx1"/>
              </a:solidFill>
            </a:rPr>
            <a:t>MTAD </a:t>
          </a:r>
          <a:endParaRPr lang="en-IN" sz="3600" baseline="-25000" dirty="0"/>
        </a:p>
      </dgm:t>
    </dgm:pt>
    <dgm:pt modelId="{571EB6F3-2719-44F7-BC1F-CCDCBFEB7E5B}" type="parTrans" cxnId="{071ECBFE-7E43-4D22-AEE2-B4A9E1803542}">
      <dgm:prSet/>
      <dgm:spPr/>
      <dgm:t>
        <a:bodyPr/>
        <a:lstStyle/>
        <a:p>
          <a:endParaRPr lang="en-IN"/>
        </a:p>
      </dgm:t>
    </dgm:pt>
    <dgm:pt modelId="{21CB32A3-2B1F-4C25-869D-442DA5441870}" type="sibTrans" cxnId="{071ECBFE-7E43-4D22-AEE2-B4A9E1803542}">
      <dgm:prSet/>
      <dgm:spPr/>
      <dgm:t>
        <a:bodyPr/>
        <a:lstStyle/>
        <a:p>
          <a:endParaRPr lang="en-IN"/>
        </a:p>
      </dgm:t>
    </dgm:pt>
    <dgm:pt modelId="{B0DE35AA-A7E1-47F5-8FB0-D049A4303882}">
      <dgm:prSet phldrT="[Text]" custT="1"/>
      <dgm:spPr/>
      <dgm:t>
        <a:bodyPr/>
        <a:lstStyle/>
        <a:p>
          <a:r>
            <a:rPr lang="en-IN" sz="4000" baseline="-25000" dirty="0" err="1"/>
            <a:t>NaOCl</a:t>
          </a:r>
          <a:endParaRPr lang="en-IN" sz="4800" baseline="-25000" dirty="0"/>
        </a:p>
      </dgm:t>
    </dgm:pt>
    <dgm:pt modelId="{5046E60D-B9CA-4BBC-8A20-BB678EA7B4A8}" type="parTrans" cxnId="{D3208DC2-9149-47A5-939B-E39551CC3433}">
      <dgm:prSet/>
      <dgm:spPr/>
      <dgm:t>
        <a:bodyPr/>
        <a:lstStyle/>
        <a:p>
          <a:endParaRPr lang="en-IN"/>
        </a:p>
      </dgm:t>
    </dgm:pt>
    <dgm:pt modelId="{8B0CDC08-D6CD-4649-B02C-3F6732A38E86}" type="sibTrans" cxnId="{D3208DC2-9149-47A5-939B-E39551CC3433}">
      <dgm:prSet/>
      <dgm:spPr/>
      <dgm:t>
        <a:bodyPr/>
        <a:lstStyle/>
        <a:p>
          <a:endParaRPr lang="en-IN"/>
        </a:p>
      </dgm:t>
    </dgm:pt>
    <dgm:pt modelId="{23700239-A026-4380-9B23-65A91AD3E0F8}" type="pres">
      <dgm:prSet presAssocID="{DC79C317-993C-4A5B-AE98-BDB90B1E1F1B}" presName="cycle" presStyleCnt="0">
        <dgm:presLayoutVars>
          <dgm:dir/>
          <dgm:resizeHandles val="exact"/>
        </dgm:presLayoutVars>
      </dgm:prSet>
      <dgm:spPr/>
    </dgm:pt>
    <dgm:pt modelId="{9328D4E8-B12E-4B3A-99BD-47150AD4CAB9}" type="pres">
      <dgm:prSet presAssocID="{7D2FF908-EB88-4207-B40D-4D46474FC0D7}" presName="node" presStyleLbl="node1" presStyleIdx="0" presStyleCnt="2">
        <dgm:presLayoutVars>
          <dgm:bulletEnabled val="1"/>
        </dgm:presLayoutVars>
      </dgm:prSet>
      <dgm:spPr/>
    </dgm:pt>
    <dgm:pt modelId="{73CA3599-279F-4473-91CC-52DBDA05527F}" type="pres">
      <dgm:prSet presAssocID="{7D2FF908-EB88-4207-B40D-4D46474FC0D7}" presName="spNode" presStyleCnt="0"/>
      <dgm:spPr/>
    </dgm:pt>
    <dgm:pt modelId="{506070BB-7340-4E95-B7F4-169A4DDEC9F9}" type="pres">
      <dgm:prSet presAssocID="{21CB32A3-2B1F-4C25-869D-442DA5441870}" presName="sibTrans" presStyleLbl="sibTrans1D1" presStyleIdx="0" presStyleCnt="2"/>
      <dgm:spPr/>
    </dgm:pt>
    <dgm:pt modelId="{36B8C14A-4275-4EB4-AC35-05DD3E607549}" type="pres">
      <dgm:prSet presAssocID="{B0DE35AA-A7E1-47F5-8FB0-D049A4303882}" presName="node" presStyleLbl="node1" presStyleIdx="1" presStyleCnt="2">
        <dgm:presLayoutVars>
          <dgm:bulletEnabled val="1"/>
        </dgm:presLayoutVars>
      </dgm:prSet>
      <dgm:spPr/>
    </dgm:pt>
    <dgm:pt modelId="{D807C7D4-DE64-479D-A2CE-A406C5205A27}" type="pres">
      <dgm:prSet presAssocID="{B0DE35AA-A7E1-47F5-8FB0-D049A4303882}" presName="spNode" presStyleCnt="0"/>
      <dgm:spPr/>
    </dgm:pt>
    <dgm:pt modelId="{95EAD0F9-30E8-4936-AECE-7266F1C06084}" type="pres">
      <dgm:prSet presAssocID="{8B0CDC08-D6CD-4649-B02C-3F6732A38E86}" presName="sibTrans" presStyleLbl="sibTrans1D1" presStyleIdx="1" presStyleCnt="2"/>
      <dgm:spPr/>
    </dgm:pt>
  </dgm:ptLst>
  <dgm:cxnLst>
    <dgm:cxn modelId="{17618F50-8B68-437D-B8D5-2DAF6A2FE871}" type="presOf" srcId="{B0DE35AA-A7E1-47F5-8FB0-D049A4303882}" destId="{36B8C14A-4275-4EB4-AC35-05DD3E607549}" srcOrd="0" destOrd="0" presId="urn:microsoft.com/office/officeart/2005/8/layout/cycle6"/>
    <dgm:cxn modelId="{9D0259AC-9761-457A-9C33-360B2FF58BF3}" type="presOf" srcId="{8B0CDC08-D6CD-4649-B02C-3F6732A38E86}" destId="{95EAD0F9-30E8-4936-AECE-7266F1C06084}" srcOrd="0" destOrd="0" presId="urn:microsoft.com/office/officeart/2005/8/layout/cycle6"/>
    <dgm:cxn modelId="{3713D7AE-8DD9-4123-A54A-499F82D4FBB0}" type="presOf" srcId="{DC79C317-993C-4A5B-AE98-BDB90B1E1F1B}" destId="{23700239-A026-4380-9B23-65A91AD3E0F8}" srcOrd="0" destOrd="0" presId="urn:microsoft.com/office/officeart/2005/8/layout/cycle6"/>
    <dgm:cxn modelId="{D3208DC2-9149-47A5-939B-E39551CC3433}" srcId="{DC79C317-993C-4A5B-AE98-BDB90B1E1F1B}" destId="{B0DE35AA-A7E1-47F5-8FB0-D049A4303882}" srcOrd="1" destOrd="0" parTransId="{5046E60D-B9CA-4BBC-8A20-BB678EA7B4A8}" sibTransId="{8B0CDC08-D6CD-4649-B02C-3F6732A38E86}"/>
    <dgm:cxn modelId="{FD5303D3-0F9E-44B8-84BB-87CA8D99D26F}" type="presOf" srcId="{7D2FF908-EB88-4207-B40D-4D46474FC0D7}" destId="{9328D4E8-B12E-4B3A-99BD-47150AD4CAB9}" srcOrd="0" destOrd="0" presId="urn:microsoft.com/office/officeart/2005/8/layout/cycle6"/>
    <dgm:cxn modelId="{DF9DF7F0-E9FD-4CBB-9DA7-6D4EECED4549}" type="presOf" srcId="{21CB32A3-2B1F-4C25-869D-442DA5441870}" destId="{506070BB-7340-4E95-B7F4-169A4DDEC9F9}" srcOrd="0" destOrd="0" presId="urn:microsoft.com/office/officeart/2005/8/layout/cycle6"/>
    <dgm:cxn modelId="{071ECBFE-7E43-4D22-AEE2-B4A9E1803542}" srcId="{DC79C317-993C-4A5B-AE98-BDB90B1E1F1B}" destId="{7D2FF908-EB88-4207-B40D-4D46474FC0D7}" srcOrd="0" destOrd="0" parTransId="{571EB6F3-2719-44F7-BC1F-CCDCBFEB7E5B}" sibTransId="{21CB32A3-2B1F-4C25-869D-442DA5441870}"/>
    <dgm:cxn modelId="{E2EF8886-9023-4D78-B7F5-B20CBA4A85AF}" type="presParOf" srcId="{23700239-A026-4380-9B23-65A91AD3E0F8}" destId="{9328D4E8-B12E-4B3A-99BD-47150AD4CAB9}" srcOrd="0" destOrd="0" presId="urn:microsoft.com/office/officeart/2005/8/layout/cycle6"/>
    <dgm:cxn modelId="{56E7978E-2125-485E-9038-21C5210A7CCA}" type="presParOf" srcId="{23700239-A026-4380-9B23-65A91AD3E0F8}" destId="{73CA3599-279F-4473-91CC-52DBDA05527F}" srcOrd="1" destOrd="0" presId="urn:microsoft.com/office/officeart/2005/8/layout/cycle6"/>
    <dgm:cxn modelId="{86D56036-387C-45C9-84D2-38B9905FE921}" type="presParOf" srcId="{23700239-A026-4380-9B23-65A91AD3E0F8}" destId="{506070BB-7340-4E95-B7F4-169A4DDEC9F9}" srcOrd="2" destOrd="0" presId="urn:microsoft.com/office/officeart/2005/8/layout/cycle6"/>
    <dgm:cxn modelId="{A264C28B-4C92-443C-B359-6792C9B55908}" type="presParOf" srcId="{23700239-A026-4380-9B23-65A91AD3E0F8}" destId="{36B8C14A-4275-4EB4-AC35-05DD3E607549}" srcOrd="3" destOrd="0" presId="urn:microsoft.com/office/officeart/2005/8/layout/cycle6"/>
    <dgm:cxn modelId="{DDF2B1AB-B0C8-4D2B-A4EB-2D816A691362}" type="presParOf" srcId="{23700239-A026-4380-9B23-65A91AD3E0F8}" destId="{D807C7D4-DE64-479D-A2CE-A406C5205A27}" srcOrd="4" destOrd="0" presId="urn:microsoft.com/office/officeart/2005/8/layout/cycle6"/>
    <dgm:cxn modelId="{486F9E7F-09E3-4FEC-A956-98451A3E0871}" type="presParOf" srcId="{23700239-A026-4380-9B23-65A91AD3E0F8}" destId="{95EAD0F9-30E8-4936-AECE-7266F1C06084}"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79C317-993C-4A5B-AE98-BDB90B1E1F1B}" type="doc">
      <dgm:prSet loTypeId="urn:microsoft.com/office/officeart/2005/8/layout/cycle6" loCatId="relationship" qsTypeId="urn:microsoft.com/office/officeart/2005/8/quickstyle/simple1" qsCatId="simple" csTypeId="urn:microsoft.com/office/officeart/2005/8/colors/colorful3" csCatId="colorful" phldr="1"/>
      <dgm:spPr/>
    </dgm:pt>
    <dgm:pt modelId="{7D2FF908-EB88-4207-B40D-4D46474FC0D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IN" sz="3600" dirty="0">
              <a:solidFill>
                <a:schemeClr val="tx1"/>
              </a:solidFill>
            </a:rPr>
            <a:t>CHX </a:t>
          </a:r>
          <a:endParaRPr lang="en-IN" sz="3600" baseline="-25000" dirty="0"/>
        </a:p>
      </dgm:t>
    </dgm:pt>
    <dgm:pt modelId="{571EB6F3-2719-44F7-BC1F-CCDCBFEB7E5B}" type="parTrans" cxnId="{071ECBFE-7E43-4D22-AEE2-B4A9E1803542}">
      <dgm:prSet/>
      <dgm:spPr/>
      <dgm:t>
        <a:bodyPr/>
        <a:lstStyle/>
        <a:p>
          <a:endParaRPr lang="en-IN"/>
        </a:p>
      </dgm:t>
    </dgm:pt>
    <dgm:pt modelId="{21CB32A3-2B1F-4C25-869D-442DA5441870}" type="sibTrans" cxnId="{071ECBFE-7E43-4D22-AEE2-B4A9E1803542}">
      <dgm:prSet/>
      <dgm:spPr/>
      <dgm:t>
        <a:bodyPr/>
        <a:lstStyle/>
        <a:p>
          <a:endParaRPr lang="en-IN"/>
        </a:p>
      </dgm:t>
    </dgm:pt>
    <dgm:pt modelId="{B0DE35AA-A7E1-47F5-8FB0-D049A4303882}">
      <dgm:prSet phldrT="[Text]" custT="1"/>
      <dgm:spPr/>
      <dgm:t>
        <a:bodyPr/>
        <a:lstStyle/>
        <a:p>
          <a:r>
            <a:rPr lang="en-IN" sz="4800" baseline="-25000" dirty="0"/>
            <a:t>MTAD</a:t>
          </a:r>
        </a:p>
      </dgm:t>
    </dgm:pt>
    <dgm:pt modelId="{5046E60D-B9CA-4BBC-8A20-BB678EA7B4A8}" type="parTrans" cxnId="{D3208DC2-9149-47A5-939B-E39551CC3433}">
      <dgm:prSet/>
      <dgm:spPr/>
      <dgm:t>
        <a:bodyPr/>
        <a:lstStyle/>
        <a:p>
          <a:endParaRPr lang="en-IN"/>
        </a:p>
      </dgm:t>
    </dgm:pt>
    <dgm:pt modelId="{8B0CDC08-D6CD-4649-B02C-3F6732A38E86}" type="sibTrans" cxnId="{D3208DC2-9149-47A5-939B-E39551CC3433}">
      <dgm:prSet/>
      <dgm:spPr/>
      <dgm:t>
        <a:bodyPr/>
        <a:lstStyle/>
        <a:p>
          <a:endParaRPr lang="en-IN"/>
        </a:p>
      </dgm:t>
    </dgm:pt>
    <dgm:pt modelId="{23700239-A026-4380-9B23-65A91AD3E0F8}" type="pres">
      <dgm:prSet presAssocID="{DC79C317-993C-4A5B-AE98-BDB90B1E1F1B}" presName="cycle" presStyleCnt="0">
        <dgm:presLayoutVars>
          <dgm:dir/>
          <dgm:resizeHandles val="exact"/>
        </dgm:presLayoutVars>
      </dgm:prSet>
      <dgm:spPr/>
    </dgm:pt>
    <dgm:pt modelId="{9328D4E8-B12E-4B3A-99BD-47150AD4CAB9}" type="pres">
      <dgm:prSet presAssocID="{7D2FF908-EB88-4207-B40D-4D46474FC0D7}" presName="node" presStyleLbl="node1" presStyleIdx="0" presStyleCnt="2">
        <dgm:presLayoutVars>
          <dgm:bulletEnabled val="1"/>
        </dgm:presLayoutVars>
      </dgm:prSet>
      <dgm:spPr/>
    </dgm:pt>
    <dgm:pt modelId="{73CA3599-279F-4473-91CC-52DBDA05527F}" type="pres">
      <dgm:prSet presAssocID="{7D2FF908-EB88-4207-B40D-4D46474FC0D7}" presName="spNode" presStyleCnt="0"/>
      <dgm:spPr/>
    </dgm:pt>
    <dgm:pt modelId="{506070BB-7340-4E95-B7F4-169A4DDEC9F9}" type="pres">
      <dgm:prSet presAssocID="{21CB32A3-2B1F-4C25-869D-442DA5441870}" presName="sibTrans" presStyleLbl="sibTrans1D1" presStyleIdx="0" presStyleCnt="2"/>
      <dgm:spPr/>
    </dgm:pt>
    <dgm:pt modelId="{36B8C14A-4275-4EB4-AC35-05DD3E607549}" type="pres">
      <dgm:prSet presAssocID="{B0DE35AA-A7E1-47F5-8FB0-D049A4303882}" presName="node" presStyleLbl="node1" presStyleIdx="1" presStyleCnt="2">
        <dgm:presLayoutVars>
          <dgm:bulletEnabled val="1"/>
        </dgm:presLayoutVars>
      </dgm:prSet>
      <dgm:spPr/>
    </dgm:pt>
    <dgm:pt modelId="{D807C7D4-DE64-479D-A2CE-A406C5205A27}" type="pres">
      <dgm:prSet presAssocID="{B0DE35AA-A7E1-47F5-8FB0-D049A4303882}" presName="spNode" presStyleCnt="0"/>
      <dgm:spPr/>
    </dgm:pt>
    <dgm:pt modelId="{95EAD0F9-30E8-4936-AECE-7266F1C06084}" type="pres">
      <dgm:prSet presAssocID="{8B0CDC08-D6CD-4649-B02C-3F6732A38E86}" presName="sibTrans" presStyleLbl="sibTrans1D1" presStyleIdx="1" presStyleCnt="2"/>
      <dgm:spPr/>
    </dgm:pt>
  </dgm:ptLst>
  <dgm:cxnLst>
    <dgm:cxn modelId="{17618F50-8B68-437D-B8D5-2DAF6A2FE871}" type="presOf" srcId="{B0DE35AA-A7E1-47F5-8FB0-D049A4303882}" destId="{36B8C14A-4275-4EB4-AC35-05DD3E607549}" srcOrd="0" destOrd="0" presId="urn:microsoft.com/office/officeart/2005/8/layout/cycle6"/>
    <dgm:cxn modelId="{9D0259AC-9761-457A-9C33-360B2FF58BF3}" type="presOf" srcId="{8B0CDC08-D6CD-4649-B02C-3F6732A38E86}" destId="{95EAD0F9-30E8-4936-AECE-7266F1C06084}" srcOrd="0" destOrd="0" presId="urn:microsoft.com/office/officeart/2005/8/layout/cycle6"/>
    <dgm:cxn modelId="{3713D7AE-8DD9-4123-A54A-499F82D4FBB0}" type="presOf" srcId="{DC79C317-993C-4A5B-AE98-BDB90B1E1F1B}" destId="{23700239-A026-4380-9B23-65A91AD3E0F8}" srcOrd="0" destOrd="0" presId="urn:microsoft.com/office/officeart/2005/8/layout/cycle6"/>
    <dgm:cxn modelId="{D3208DC2-9149-47A5-939B-E39551CC3433}" srcId="{DC79C317-993C-4A5B-AE98-BDB90B1E1F1B}" destId="{B0DE35AA-A7E1-47F5-8FB0-D049A4303882}" srcOrd="1" destOrd="0" parTransId="{5046E60D-B9CA-4BBC-8A20-BB678EA7B4A8}" sibTransId="{8B0CDC08-D6CD-4649-B02C-3F6732A38E86}"/>
    <dgm:cxn modelId="{FD5303D3-0F9E-44B8-84BB-87CA8D99D26F}" type="presOf" srcId="{7D2FF908-EB88-4207-B40D-4D46474FC0D7}" destId="{9328D4E8-B12E-4B3A-99BD-47150AD4CAB9}" srcOrd="0" destOrd="0" presId="urn:microsoft.com/office/officeart/2005/8/layout/cycle6"/>
    <dgm:cxn modelId="{DF9DF7F0-E9FD-4CBB-9DA7-6D4EECED4549}" type="presOf" srcId="{21CB32A3-2B1F-4C25-869D-442DA5441870}" destId="{506070BB-7340-4E95-B7F4-169A4DDEC9F9}" srcOrd="0" destOrd="0" presId="urn:microsoft.com/office/officeart/2005/8/layout/cycle6"/>
    <dgm:cxn modelId="{071ECBFE-7E43-4D22-AEE2-B4A9E1803542}" srcId="{DC79C317-993C-4A5B-AE98-BDB90B1E1F1B}" destId="{7D2FF908-EB88-4207-B40D-4D46474FC0D7}" srcOrd="0" destOrd="0" parTransId="{571EB6F3-2719-44F7-BC1F-CCDCBFEB7E5B}" sibTransId="{21CB32A3-2B1F-4C25-869D-442DA5441870}"/>
    <dgm:cxn modelId="{E2EF8886-9023-4D78-B7F5-B20CBA4A85AF}" type="presParOf" srcId="{23700239-A026-4380-9B23-65A91AD3E0F8}" destId="{9328D4E8-B12E-4B3A-99BD-47150AD4CAB9}" srcOrd="0" destOrd="0" presId="urn:microsoft.com/office/officeart/2005/8/layout/cycle6"/>
    <dgm:cxn modelId="{56E7978E-2125-485E-9038-21C5210A7CCA}" type="presParOf" srcId="{23700239-A026-4380-9B23-65A91AD3E0F8}" destId="{73CA3599-279F-4473-91CC-52DBDA05527F}" srcOrd="1" destOrd="0" presId="urn:microsoft.com/office/officeart/2005/8/layout/cycle6"/>
    <dgm:cxn modelId="{86D56036-387C-45C9-84D2-38B9905FE921}" type="presParOf" srcId="{23700239-A026-4380-9B23-65A91AD3E0F8}" destId="{506070BB-7340-4E95-B7F4-169A4DDEC9F9}" srcOrd="2" destOrd="0" presId="urn:microsoft.com/office/officeart/2005/8/layout/cycle6"/>
    <dgm:cxn modelId="{A264C28B-4C92-443C-B359-6792C9B55908}" type="presParOf" srcId="{23700239-A026-4380-9B23-65A91AD3E0F8}" destId="{36B8C14A-4275-4EB4-AC35-05DD3E607549}" srcOrd="3" destOrd="0" presId="urn:microsoft.com/office/officeart/2005/8/layout/cycle6"/>
    <dgm:cxn modelId="{DDF2B1AB-B0C8-4D2B-A4EB-2D816A691362}" type="presParOf" srcId="{23700239-A026-4380-9B23-65A91AD3E0F8}" destId="{D807C7D4-DE64-479D-A2CE-A406C5205A27}" srcOrd="4" destOrd="0" presId="urn:microsoft.com/office/officeart/2005/8/layout/cycle6"/>
    <dgm:cxn modelId="{486F9E7F-09E3-4FEC-A956-98451A3E0871}" type="presParOf" srcId="{23700239-A026-4380-9B23-65A91AD3E0F8}" destId="{95EAD0F9-30E8-4936-AECE-7266F1C06084}"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9A385B-937D-4E3B-9605-C8E027072D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FFAA033D-B767-4D8A-8B39-885D37CD2188}">
      <dgm:prSet custT="1"/>
      <dgm:spPr/>
      <dgm:t>
        <a:bodyPr/>
        <a:lstStyle/>
        <a:p>
          <a:pPr rtl="0"/>
          <a:r>
            <a:rPr lang="en-US" sz="2400" dirty="0"/>
            <a:t>Different clinical situations warrant the use of different irrigants or their combinations .</a:t>
          </a:r>
          <a:endParaRPr lang="en-IN" sz="2400" dirty="0"/>
        </a:p>
      </dgm:t>
    </dgm:pt>
    <dgm:pt modelId="{711DF08E-6B68-4DE7-AF44-FB1ED876611C}" type="parTrans" cxnId="{F29303F0-9D34-406E-9A08-29646D5D7753}">
      <dgm:prSet/>
      <dgm:spPr/>
      <dgm:t>
        <a:bodyPr/>
        <a:lstStyle/>
        <a:p>
          <a:endParaRPr lang="en-IN" sz="2400"/>
        </a:p>
      </dgm:t>
    </dgm:pt>
    <dgm:pt modelId="{3B6E4426-BB13-483C-909B-B23B6C748880}" type="sibTrans" cxnId="{F29303F0-9D34-406E-9A08-29646D5D7753}">
      <dgm:prSet/>
      <dgm:spPr/>
      <dgm:t>
        <a:bodyPr/>
        <a:lstStyle/>
        <a:p>
          <a:endParaRPr lang="en-IN" sz="2400"/>
        </a:p>
      </dgm:t>
    </dgm:pt>
    <dgm:pt modelId="{9628B49C-4893-41EE-8AA1-1E1B431B9611}">
      <dgm:prSet custT="1"/>
      <dgm:spPr/>
      <dgm:t>
        <a:bodyPr/>
        <a:lstStyle/>
        <a:p>
          <a:pPr rtl="0"/>
          <a:r>
            <a:rPr lang="en-US" sz="2400"/>
            <a:t>The following are the recommendation for the same.</a:t>
          </a:r>
          <a:endParaRPr lang="en-IN" sz="2400"/>
        </a:p>
      </dgm:t>
    </dgm:pt>
    <dgm:pt modelId="{527C6F8D-9842-45C7-BB39-5417DEC24828}" type="parTrans" cxnId="{F6E12372-E00C-4EA6-89B6-2D085679DE53}">
      <dgm:prSet/>
      <dgm:spPr/>
      <dgm:t>
        <a:bodyPr/>
        <a:lstStyle/>
        <a:p>
          <a:endParaRPr lang="en-IN" sz="2400"/>
        </a:p>
      </dgm:t>
    </dgm:pt>
    <dgm:pt modelId="{2D6CB488-8214-4A69-A3E4-1104820C55D5}" type="sibTrans" cxnId="{F6E12372-E00C-4EA6-89B6-2D085679DE53}">
      <dgm:prSet/>
      <dgm:spPr/>
      <dgm:t>
        <a:bodyPr/>
        <a:lstStyle/>
        <a:p>
          <a:endParaRPr lang="en-IN" sz="2400"/>
        </a:p>
      </dgm:t>
    </dgm:pt>
    <dgm:pt modelId="{F0954C9B-E871-4E6B-A420-59DE0F1BF121}" type="pres">
      <dgm:prSet presAssocID="{129A385B-937D-4E3B-9605-C8E027072D8F}" presName="linear" presStyleCnt="0">
        <dgm:presLayoutVars>
          <dgm:animLvl val="lvl"/>
          <dgm:resizeHandles val="exact"/>
        </dgm:presLayoutVars>
      </dgm:prSet>
      <dgm:spPr/>
    </dgm:pt>
    <dgm:pt modelId="{6266750A-3EC2-4A5B-87B8-7F61EC6443C3}" type="pres">
      <dgm:prSet presAssocID="{FFAA033D-B767-4D8A-8B39-885D37CD2188}" presName="parentText" presStyleLbl="node1" presStyleIdx="0" presStyleCnt="2">
        <dgm:presLayoutVars>
          <dgm:chMax val="0"/>
          <dgm:bulletEnabled val="1"/>
        </dgm:presLayoutVars>
      </dgm:prSet>
      <dgm:spPr/>
    </dgm:pt>
    <dgm:pt modelId="{8769A6AE-8DDB-4CA0-B4AC-486032F2DB25}" type="pres">
      <dgm:prSet presAssocID="{3B6E4426-BB13-483C-909B-B23B6C748880}" presName="spacer" presStyleCnt="0"/>
      <dgm:spPr/>
    </dgm:pt>
    <dgm:pt modelId="{D7DE3D4A-5E49-4B90-BFA9-3F9C01D9C643}" type="pres">
      <dgm:prSet presAssocID="{9628B49C-4893-41EE-8AA1-1E1B431B9611}" presName="parentText" presStyleLbl="node1" presStyleIdx="1" presStyleCnt="2">
        <dgm:presLayoutVars>
          <dgm:chMax val="0"/>
          <dgm:bulletEnabled val="1"/>
        </dgm:presLayoutVars>
      </dgm:prSet>
      <dgm:spPr/>
    </dgm:pt>
  </dgm:ptLst>
  <dgm:cxnLst>
    <dgm:cxn modelId="{EBD67062-FFA9-402A-8DBA-F3EA0A1E6B11}" type="presOf" srcId="{9628B49C-4893-41EE-8AA1-1E1B431B9611}" destId="{D7DE3D4A-5E49-4B90-BFA9-3F9C01D9C643}" srcOrd="0" destOrd="0" presId="urn:microsoft.com/office/officeart/2005/8/layout/vList2"/>
    <dgm:cxn modelId="{F6E12372-E00C-4EA6-89B6-2D085679DE53}" srcId="{129A385B-937D-4E3B-9605-C8E027072D8F}" destId="{9628B49C-4893-41EE-8AA1-1E1B431B9611}" srcOrd="1" destOrd="0" parTransId="{527C6F8D-9842-45C7-BB39-5417DEC24828}" sibTransId="{2D6CB488-8214-4A69-A3E4-1104820C55D5}"/>
    <dgm:cxn modelId="{049E569E-8CA4-4EEB-81D2-2BCD525DC766}" type="presOf" srcId="{129A385B-937D-4E3B-9605-C8E027072D8F}" destId="{F0954C9B-E871-4E6B-A420-59DE0F1BF121}" srcOrd="0" destOrd="0" presId="urn:microsoft.com/office/officeart/2005/8/layout/vList2"/>
    <dgm:cxn modelId="{DD54AAEE-934B-43DD-91A0-8825709BF80F}" type="presOf" srcId="{FFAA033D-B767-4D8A-8B39-885D37CD2188}" destId="{6266750A-3EC2-4A5B-87B8-7F61EC6443C3}" srcOrd="0" destOrd="0" presId="urn:microsoft.com/office/officeart/2005/8/layout/vList2"/>
    <dgm:cxn modelId="{F29303F0-9D34-406E-9A08-29646D5D7753}" srcId="{129A385B-937D-4E3B-9605-C8E027072D8F}" destId="{FFAA033D-B767-4D8A-8B39-885D37CD2188}" srcOrd="0" destOrd="0" parTransId="{711DF08E-6B68-4DE7-AF44-FB1ED876611C}" sibTransId="{3B6E4426-BB13-483C-909B-B23B6C748880}"/>
    <dgm:cxn modelId="{DAFF4FB1-EA58-4C43-A104-9A4010D5D19D}" type="presParOf" srcId="{F0954C9B-E871-4E6B-A420-59DE0F1BF121}" destId="{6266750A-3EC2-4A5B-87B8-7F61EC6443C3}" srcOrd="0" destOrd="0" presId="urn:microsoft.com/office/officeart/2005/8/layout/vList2"/>
    <dgm:cxn modelId="{C7C0F695-3172-45E5-AEAC-B7F8522421DD}" type="presParOf" srcId="{F0954C9B-E871-4E6B-A420-59DE0F1BF121}" destId="{8769A6AE-8DDB-4CA0-B4AC-486032F2DB25}" srcOrd="1" destOrd="0" presId="urn:microsoft.com/office/officeart/2005/8/layout/vList2"/>
    <dgm:cxn modelId="{76AB9255-990B-41FA-A4D7-77277EA00F04}" type="presParOf" srcId="{F0954C9B-E871-4E6B-A420-59DE0F1BF121}" destId="{D7DE3D4A-5E49-4B90-BFA9-3F9C01D9C64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DC68-D53A-4B5B-A4B7-8610999FAC75}">
      <dsp:nvSpPr>
        <dsp:cNvPr id="0" name=""/>
        <dsp:cNvSpPr/>
      </dsp:nvSpPr>
      <dsp:spPr>
        <a:xfrm>
          <a:off x="1350046" y="580460"/>
          <a:ext cx="1672465" cy="10871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IN" sz="3700" kern="1200" dirty="0" err="1"/>
            <a:t>NaOCl</a:t>
          </a:r>
          <a:endParaRPr lang="en-IN" sz="3700" kern="1200" dirty="0"/>
        </a:p>
      </dsp:txBody>
      <dsp:txXfrm>
        <a:off x="1403114" y="633528"/>
        <a:ext cx="1566329" cy="980966"/>
      </dsp:txXfrm>
    </dsp:sp>
    <dsp:sp modelId="{12E30474-E6E0-4C19-949F-D3E2F463360C}">
      <dsp:nvSpPr>
        <dsp:cNvPr id="0" name=""/>
        <dsp:cNvSpPr/>
      </dsp:nvSpPr>
      <dsp:spPr>
        <a:xfrm>
          <a:off x="2186279" y="202115"/>
          <a:ext cx="1843793" cy="1843793"/>
        </a:xfrm>
        <a:custGeom>
          <a:avLst/>
          <a:gdLst/>
          <a:ahLst/>
          <a:cxnLst/>
          <a:rect l="0" t="0" r="0" b="0"/>
          <a:pathLst>
            <a:path>
              <a:moveTo>
                <a:pt x="186162" y="366388"/>
              </a:moveTo>
              <a:arcTo wR="921896" hR="921896" stAng="13023255" swAng="63534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4B1121-1EE4-4F3E-8403-C65E78F17365}">
      <dsp:nvSpPr>
        <dsp:cNvPr id="0" name=""/>
        <dsp:cNvSpPr/>
      </dsp:nvSpPr>
      <dsp:spPr>
        <a:xfrm>
          <a:off x="3193840" y="580460"/>
          <a:ext cx="1672465" cy="1087102"/>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IN" sz="3700" kern="1200" dirty="0"/>
            <a:t>H</a:t>
          </a:r>
          <a:r>
            <a:rPr lang="en-IN" sz="3700" kern="1200" baseline="-25000" dirty="0"/>
            <a:t>2</a:t>
          </a:r>
          <a:r>
            <a:rPr lang="en-IN" sz="3700" kern="1200" dirty="0"/>
            <a:t>O</a:t>
          </a:r>
          <a:r>
            <a:rPr lang="en-IN" sz="3700" kern="1200" baseline="-25000" dirty="0"/>
            <a:t>2</a:t>
          </a:r>
        </a:p>
      </dsp:txBody>
      <dsp:txXfrm>
        <a:off x="3246908" y="633528"/>
        <a:ext cx="1566329" cy="980966"/>
      </dsp:txXfrm>
    </dsp:sp>
    <dsp:sp modelId="{7AEDDA97-907B-4B8E-BCF5-3E210FE58697}">
      <dsp:nvSpPr>
        <dsp:cNvPr id="0" name=""/>
        <dsp:cNvSpPr/>
      </dsp:nvSpPr>
      <dsp:spPr>
        <a:xfrm>
          <a:off x="2186279" y="202115"/>
          <a:ext cx="1843793" cy="1843793"/>
        </a:xfrm>
        <a:custGeom>
          <a:avLst/>
          <a:gdLst/>
          <a:ahLst/>
          <a:cxnLst/>
          <a:rect l="0" t="0" r="0" b="0"/>
          <a:pathLst>
            <a:path>
              <a:moveTo>
                <a:pt x="1657630" y="1477405"/>
              </a:moveTo>
              <a:arcTo wR="921896" hR="921896" stAng="2223255" swAng="6353490"/>
            </a:path>
          </a:pathLst>
        </a:custGeom>
        <a:noFill/>
        <a:ln w="9525" cap="flat" cmpd="sng" algn="ctr">
          <a:solidFill>
            <a:schemeClr val="accent3">
              <a:hueOff val="7999823"/>
              <a:satOff val="10930"/>
              <a:lumOff val="705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21C75-015A-42B4-9CF0-14CEB081A18B}">
      <dsp:nvSpPr>
        <dsp:cNvPr id="0" name=""/>
        <dsp:cNvSpPr/>
      </dsp:nvSpPr>
      <dsp:spPr>
        <a:xfrm>
          <a:off x="0" y="273408"/>
          <a:ext cx="7467600" cy="10810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IN" sz="2800" kern="1200"/>
            <a:t>Reduction in tissue dissolving property of NaOCl.</a:t>
          </a:r>
        </a:p>
      </dsp:txBody>
      <dsp:txXfrm>
        <a:off x="52774" y="326182"/>
        <a:ext cx="7362052" cy="975532"/>
      </dsp:txXfrm>
    </dsp:sp>
    <dsp:sp modelId="{24A766CF-AED5-45CD-B935-ADE1A50D6106}">
      <dsp:nvSpPr>
        <dsp:cNvPr id="0" name=""/>
        <dsp:cNvSpPr/>
      </dsp:nvSpPr>
      <dsp:spPr>
        <a:xfrm>
          <a:off x="0" y="1435128"/>
          <a:ext cx="7467600" cy="10810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IN" sz="2800" kern="1200"/>
            <a:t>using equal amount of 3% H</a:t>
          </a:r>
          <a:r>
            <a:rPr lang="en-IN" sz="2800" kern="1200" baseline="-25000"/>
            <a:t>2</a:t>
          </a:r>
          <a:r>
            <a:rPr lang="en-IN" sz="2800" kern="1200"/>
            <a:t>O</a:t>
          </a:r>
          <a:r>
            <a:rPr lang="en-IN" sz="2800" kern="1200" baseline="-25000"/>
            <a:t>2</a:t>
          </a:r>
          <a:r>
            <a:rPr lang="en-IN" sz="2800" kern="1200"/>
            <a:t> and 5.25% NaOCl inhibits  antibacterial action of irrigants.</a:t>
          </a:r>
        </a:p>
      </dsp:txBody>
      <dsp:txXfrm>
        <a:off x="52774" y="1487902"/>
        <a:ext cx="7362052" cy="975532"/>
      </dsp:txXfrm>
    </dsp:sp>
    <dsp:sp modelId="{F4306D7D-5708-48F8-BE26-8E206333A39F}">
      <dsp:nvSpPr>
        <dsp:cNvPr id="0" name=""/>
        <dsp:cNvSpPr/>
      </dsp:nvSpPr>
      <dsp:spPr>
        <a:xfrm>
          <a:off x="0" y="2596848"/>
          <a:ext cx="7467600" cy="10810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IN" sz="2800" kern="1200"/>
            <a:t>Irritation of the periapical region.</a:t>
          </a:r>
        </a:p>
      </dsp:txBody>
      <dsp:txXfrm>
        <a:off x="52774" y="2649622"/>
        <a:ext cx="7362052" cy="975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B528E-775C-408F-8C6C-6BECE27129EF}">
      <dsp:nvSpPr>
        <dsp:cNvPr id="0" name=""/>
        <dsp:cNvSpPr/>
      </dsp:nvSpPr>
      <dsp:spPr>
        <a:xfrm>
          <a:off x="1350040" y="516174"/>
          <a:ext cx="1672465" cy="122853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IN" sz="4600" kern="1200" baseline="-25000" dirty="0" err="1"/>
            <a:t>NaOCl</a:t>
          </a:r>
          <a:endParaRPr lang="en-IN" sz="4600" kern="1200" baseline="-25000" dirty="0"/>
        </a:p>
      </dsp:txBody>
      <dsp:txXfrm>
        <a:off x="1410012" y="576146"/>
        <a:ext cx="1552521" cy="1108590"/>
      </dsp:txXfrm>
    </dsp:sp>
    <dsp:sp modelId="{0CB6B419-F690-492F-8E5B-3C54413891D5}">
      <dsp:nvSpPr>
        <dsp:cNvPr id="0" name=""/>
        <dsp:cNvSpPr/>
      </dsp:nvSpPr>
      <dsp:spPr>
        <a:xfrm>
          <a:off x="2186262" y="202092"/>
          <a:ext cx="1843793" cy="1843793"/>
        </a:xfrm>
        <a:custGeom>
          <a:avLst/>
          <a:gdLst/>
          <a:ahLst/>
          <a:cxnLst/>
          <a:rect l="0" t="0" r="0" b="0"/>
          <a:pathLst>
            <a:path>
              <a:moveTo>
                <a:pt x="238321" y="303335"/>
              </a:moveTo>
              <a:arcTo wR="921896" hR="921896" stAng="13328499" swAng="605021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38B50B-AB63-4D48-BE20-B1405B561F50}">
      <dsp:nvSpPr>
        <dsp:cNvPr id="0" name=""/>
        <dsp:cNvSpPr/>
      </dsp:nvSpPr>
      <dsp:spPr>
        <a:xfrm>
          <a:off x="3193840" y="580460"/>
          <a:ext cx="1672465" cy="1087102"/>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IN" sz="4600" kern="1200" baseline="-25000" dirty="0"/>
            <a:t>CHX</a:t>
          </a:r>
        </a:p>
      </dsp:txBody>
      <dsp:txXfrm>
        <a:off x="3246908" y="633528"/>
        <a:ext cx="1566329" cy="980966"/>
      </dsp:txXfrm>
    </dsp:sp>
    <dsp:sp modelId="{907AF1A4-0DC6-4A00-88F7-1ACCE8F4E679}">
      <dsp:nvSpPr>
        <dsp:cNvPr id="0" name=""/>
        <dsp:cNvSpPr/>
      </dsp:nvSpPr>
      <dsp:spPr>
        <a:xfrm>
          <a:off x="2186262" y="202137"/>
          <a:ext cx="1843793" cy="1843793"/>
        </a:xfrm>
        <a:custGeom>
          <a:avLst/>
          <a:gdLst/>
          <a:ahLst/>
          <a:cxnLst/>
          <a:rect l="0" t="0" r="0" b="0"/>
          <a:pathLst>
            <a:path>
              <a:moveTo>
                <a:pt x="1658014" y="1476896"/>
              </a:moveTo>
              <a:arcTo wR="921896" hR="921896" stAng="2220881" swAng="5986715"/>
            </a:path>
          </a:pathLst>
        </a:custGeom>
        <a:noFill/>
        <a:ln w="9525" cap="flat" cmpd="sng" algn="ctr">
          <a:solidFill>
            <a:schemeClr val="accent3">
              <a:hueOff val="7999823"/>
              <a:satOff val="10930"/>
              <a:lumOff val="705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2E4A2-DB79-4DF2-ACFD-EA339EABF972}">
      <dsp:nvSpPr>
        <dsp:cNvPr id="0" name=""/>
        <dsp:cNvSpPr/>
      </dsp:nvSpPr>
      <dsp:spPr>
        <a:xfrm>
          <a:off x="1350046" y="580460"/>
          <a:ext cx="1672465" cy="108710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solidFill>
                <a:schemeClr val="tx1"/>
              </a:solidFill>
            </a:rPr>
            <a:t>EDTA </a:t>
          </a:r>
          <a:endParaRPr lang="en-IN" sz="2800" kern="1200" baseline="-25000" dirty="0"/>
        </a:p>
      </dsp:txBody>
      <dsp:txXfrm>
        <a:off x="1403114" y="633528"/>
        <a:ext cx="1566329" cy="980966"/>
      </dsp:txXfrm>
    </dsp:sp>
    <dsp:sp modelId="{655F1397-098A-42FC-A3FC-87E868BC7BAC}">
      <dsp:nvSpPr>
        <dsp:cNvPr id="0" name=""/>
        <dsp:cNvSpPr/>
      </dsp:nvSpPr>
      <dsp:spPr>
        <a:xfrm>
          <a:off x="2186279" y="202115"/>
          <a:ext cx="1843793" cy="1843793"/>
        </a:xfrm>
        <a:custGeom>
          <a:avLst/>
          <a:gdLst/>
          <a:ahLst/>
          <a:cxnLst/>
          <a:rect l="0" t="0" r="0" b="0"/>
          <a:pathLst>
            <a:path>
              <a:moveTo>
                <a:pt x="186162" y="366388"/>
              </a:moveTo>
              <a:arcTo wR="921896" hR="921896" stAng="13023255" swAng="63534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D76973-8920-47D8-BB9C-08BEA3B84339}">
      <dsp:nvSpPr>
        <dsp:cNvPr id="0" name=""/>
        <dsp:cNvSpPr/>
      </dsp:nvSpPr>
      <dsp:spPr>
        <a:xfrm>
          <a:off x="3193840" y="580460"/>
          <a:ext cx="1672465" cy="1087102"/>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IN" sz="2800" kern="1200" dirty="0">
            <a:solidFill>
              <a:schemeClr val="tx1"/>
            </a:solidFill>
          </a:endParaRPr>
        </a:p>
        <a:p>
          <a:pPr marL="0" lvl="0" indent="0" algn="ctr" defTabSz="1244600">
            <a:lnSpc>
              <a:spcPct val="90000"/>
            </a:lnSpc>
            <a:spcBef>
              <a:spcPct val="0"/>
            </a:spcBef>
            <a:spcAft>
              <a:spcPct val="35000"/>
            </a:spcAft>
            <a:buNone/>
          </a:pPr>
          <a:r>
            <a:rPr lang="en-IN" sz="2800" kern="1200" dirty="0">
              <a:solidFill>
                <a:schemeClr val="tx1"/>
              </a:solidFill>
            </a:rPr>
            <a:t>CHX</a:t>
          </a:r>
          <a:br>
            <a:rPr lang="en-SG" sz="2800" kern="1200" dirty="0">
              <a:solidFill>
                <a:schemeClr val="tx1"/>
              </a:solidFill>
            </a:rPr>
          </a:br>
          <a:endParaRPr lang="en-IN" sz="2800" kern="1200" baseline="-25000" dirty="0"/>
        </a:p>
      </dsp:txBody>
      <dsp:txXfrm>
        <a:off x="3246908" y="633528"/>
        <a:ext cx="1566329" cy="980966"/>
      </dsp:txXfrm>
    </dsp:sp>
    <dsp:sp modelId="{9AB5D70D-2474-4591-9DFF-3C599606E059}">
      <dsp:nvSpPr>
        <dsp:cNvPr id="0" name=""/>
        <dsp:cNvSpPr/>
      </dsp:nvSpPr>
      <dsp:spPr>
        <a:xfrm>
          <a:off x="2186279" y="202115"/>
          <a:ext cx="1843793" cy="1843793"/>
        </a:xfrm>
        <a:custGeom>
          <a:avLst/>
          <a:gdLst/>
          <a:ahLst/>
          <a:cxnLst/>
          <a:rect l="0" t="0" r="0" b="0"/>
          <a:pathLst>
            <a:path>
              <a:moveTo>
                <a:pt x="1657630" y="1477405"/>
              </a:moveTo>
              <a:arcTo wR="921896" hR="921896" stAng="2223255" swAng="6353490"/>
            </a:path>
          </a:pathLst>
        </a:custGeom>
        <a:noFill/>
        <a:ln w="9525" cap="flat" cmpd="sng" algn="ctr">
          <a:solidFill>
            <a:schemeClr val="accent3">
              <a:hueOff val="7999823"/>
              <a:satOff val="10930"/>
              <a:lumOff val="705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E41F8-FBCE-4068-9AC9-61CF0A63742D}">
      <dsp:nvSpPr>
        <dsp:cNvPr id="0" name=""/>
        <dsp:cNvSpPr/>
      </dsp:nvSpPr>
      <dsp:spPr>
        <a:xfrm>
          <a:off x="1047328" y="562691"/>
          <a:ext cx="1672465" cy="11226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300" kern="1200" dirty="0">
              <a:solidFill>
                <a:schemeClr val="tx1"/>
              </a:solidFill>
            </a:rPr>
            <a:t>CHX</a:t>
          </a:r>
          <a:endParaRPr lang="en-IN" sz="2300" kern="1200" baseline="-25000" dirty="0"/>
        </a:p>
      </dsp:txBody>
      <dsp:txXfrm>
        <a:off x="1102131" y="617494"/>
        <a:ext cx="1562859" cy="1013034"/>
      </dsp:txXfrm>
    </dsp:sp>
    <dsp:sp modelId="{AC1327D0-5587-418A-9BDB-BC96C13EC3A3}">
      <dsp:nvSpPr>
        <dsp:cNvPr id="0" name=""/>
        <dsp:cNvSpPr/>
      </dsp:nvSpPr>
      <dsp:spPr>
        <a:xfrm>
          <a:off x="1947021" y="47242"/>
          <a:ext cx="1843793" cy="1843793"/>
        </a:xfrm>
        <a:custGeom>
          <a:avLst/>
          <a:gdLst/>
          <a:ahLst/>
          <a:cxnLst/>
          <a:rect l="0" t="0" r="0" b="0"/>
          <a:pathLst>
            <a:path>
              <a:moveTo>
                <a:pt x="101902" y="500584"/>
              </a:moveTo>
              <a:arcTo wR="921896" hR="921896" stAng="12431643" swAng="761015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AAFF72-3858-4D77-9E24-614C3145D3DC}">
      <dsp:nvSpPr>
        <dsp:cNvPr id="0" name=""/>
        <dsp:cNvSpPr/>
      </dsp:nvSpPr>
      <dsp:spPr>
        <a:xfrm>
          <a:off x="2750101" y="580460"/>
          <a:ext cx="2264117" cy="1087102"/>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300"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2300"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300" kern="1200" dirty="0">
              <a:solidFill>
                <a:schemeClr val="tx1"/>
              </a:solidFill>
            </a:rPr>
            <a:t>HYDROGEN PEROXIDE</a:t>
          </a:r>
          <a:br>
            <a:rPr lang="en-US" sz="2300" kern="1200" dirty="0">
              <a:solidFill>
                <a:schemeClr val="tx1"/>
              </a:solidFill>
            </a:rPr>
          </a:br>
          <a:endParaRPr lang="en-IN" sz="2300" kern="1200" dirty="0">
            <a:solidFill>
              <a:schemeClr val="tx1"/>
            </a:solidFill>
          </a:endParaRPr>
        </a:p>
        <a:p>
          <a:pPr lvl="0" algn="ctr">
            <a:spcBef>
              <a:spcPct val="0"/>
            </a:spcBef>
            <a:buNone/>
          </a:pPr>
          <a:endParaRPr lang="en-IN" sz="2300" kern="1200" baseline="-25000" dirty="0"/>
        </a:p>
      </dsp:txBody>
      <dsp:txXfrm>
        <a:off x="2803169" y="633528"/>
        <a:ext cx="2157981" cy="980966"/>
      </dsp:txXfrm>
    </dsp:sp>
    <dsp:sp modelId="{214C9A87-6476-4604-93C8-1823D1C2BD1C}">
      <dsp:nvSpPr>
        <dsp:cNvPr id="0" name=""/>
        <dsp:cNvSpPr/>
      </dsp:nvSpPr>
      <dsp:spPr>
        <a:xfrm>
          <a:off x="1947021" y="356987"/>
          <a:ext cx="1843793" cy="1843793"/>
        </a:xfrm>
        <a:custGeom>
          <a:avLst/>
          <a:gdLst/>
          <a:ahLst/>
          <a:cxnLst/>
          <a:rect l="0" t="0" r="0" b="0"/>
          <a:pathLst>
            <a:path>
              <a:moveTo>
                <a:pt x="1750703" y="1325596"/>
              </a:moveTo>
              <a:arcTo wR="921896" hR="921896" stAng="1558202" swAng="7610155"/>
            </a:path>
          </a:pathLst>
        </a:custGeom>
        <a:noFill/>
        <a:ln w="9525" cap="flat" cmpd="sng" algn="ctr">
          <a:solidFill>
            <a:schemeClr val="accent3">
              <a:hueOff val="7999823"/>
              <a:satOff val="10930"/>
              <a:lumOff val="705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0CAD6-E625-4E78-8BFC-80A5DC012EDF}">
      <dsp:nvSpPr>
        <dsp:cNvPr id="0" name=""/>
        <dsp:cNvSpPr/>
      </dsp:nvSpPr>
      <dsp:spPr>
        <a:xfrm>
          <a:off x="1335472" y="762145"/>
          <a:ext cx="2195454" cy="142704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N" sz="3200" kern="1200" dirty="0">
              <a:solidFill>
                <a:schemeClr val="tx1"/>
              </a:solidFill>
            </a:rPr>
            <a:t>EDTA </a:t>
          </a:r>
          <a:endParaRPr lang="en-IN" sz="3200" kern="1200" baseline="-25000" dirty="0"/>
        </a:p>
      </dsp:txBody>
      <dsp:txXfrm>
        <a:off x="1405135" y="831808"/>
        <a:ext cx="2056128" cy="1287719"/>
      </dsp:txXfrm>
    </dsp:sp>
    <dsp:sp modelId="{64A35C96-616F-432C-BD9D-6DD671318CEE}">
      <dsp:nvSpPr>
        <dsp:cNvPr id="0" name=""/>
        <dsp:cNvSpPr/>
      </dsp:nvSpPr>
      <dsp:spPr>
        <a:xfrm>
          <a:off x="2433199" y="265195"/>
          <a:ext cx="2420945" cy="2420945"/>
        </a:xfrm>
        <a:custGeom>
          <a:avLst/>
          <a:gdLst/>
          <a:ahLst/>
          <a:cxnLst/>
          <a:rect l="0" t="0" r="0" b="0"/>
          <a:pathLst>
            <a:path>
              <a:moveTo>
                <a:pt x="244308" y="481246"/>
              </a:moveTo>
              <a:arcTo wR="1210472" hR="1210472" stAng="13022654" swAng="635469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2D6977-1BA1-4AD5-9FCE-710A7DB0F21A}">
      <dsp:nvSpPr>
        <dsp:cNvPr id="0" name=""/>
        <dsp:cNvSpPr/>
      </dsp:nvSpPr>
      <dsp:spPr>
        <a:xfrm>
          <a:off x="3756417" y="762145"/>
          <a:ext cx="2195454" cy="1427045"/>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IN" sz="4400" kern="1200" baseline="-25000" dirty="0" err="1"/>
            <a:t>NaOCl</a:t>
          </a:r>
          <a:endParaRPr lang="en-IN" sz="5400" kern="1200" baseline="-25000" dirty="0"/>
        </a:p>
      </dsp:txBody>
      <dsp:txXfrm>
        <a:off x="3826080" y="831808"/>
        <a:ext cx="2056128" cy="1287719"/>
      </dsp:txXfrm>
    </dsp:sp>
    <dsp:sp modelId="{C3F40A5B-E2A8-49D5-959D-7926EA6946B5}">
      <dsp:nvSpPr>
        <dsp:cNvPr id="0" name=""/>
        <dsp:cNvSpPr/>
      </dsp:nvSpPr>
      <dsp:spPr>
        <a:xfrm>
          <a:off x="2433199" y="265195"/>
          <a:ext cx="2420945" cy="2420945"/>
        </a:xfrm>
        <a:custGeom>
          <a:avLst/>
          <a:gdLst/>
          <a:ahLst/>
          <a:cxnLst/>
          <a:rect l="0" t="0" r="0" b="0"/>
          <a:pathLst>
            <a:path>
              <a:moveTo>
                <a:pt x="2176636" y="1939699"/>
              </a:moveTo>
              <a:arcTo wR="1210472" hR="1210472" stAng="2222654" swAng="6354693"/>
            </a:path>
          </a:pathLst>
        </a:custGeom>
        <a:noFill/>
        <a:ln w="9525" cap="flat" cmpd="sng" algn="ctr">
          <a:solidFill>
            <a:schemeClr val="accent3">
              <a:hueOff val="7999823"/>
              <a:satOff val="10930"/>
              <a:lumOff val="705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8D4E8-B12E-4B3A-99BD-47150AD4CAB9}">
      <dsp:nvSpPr>
        <dsp:cNvPr id="0" name=""/>
        <dsp:cNvSpPr/>
      </dsp:nvSpPr>
      <dsp:spPr>
        <a:xfrm>
          <a:off x="1721003" y="732994"/>
          <a:ext cx="2114511" cy="137443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N" sz="3600" kern="1200" dirty="0">
              <a:solidFill>
                <a:schemeClr val="tx1"/>
              </a:solidFill>
            </a:rPr>
            <a:t>MTAD </a:t>
          </a:r>
          <a:endParaRPr lang="en-IN" sz="3600" kern="1200" baseline="-25000" dirty="0"/>
        </a:p>
      </dsp:txBody>
      <dsp:txXfrm>
        <a:off x="1788097" y="800088"/>
        <a:ext cx="1980323" cy="1240244"/>
      </dsp:txXfrm>
    </dsp:sp>
    <dsp:sp modelId="{506070BB-7340-4E95-B7F4-169A4DDEC9F9}">
      <dsp:nvSpPr>
        <dsp:cNvPr id="0" name=""/>
        <dsp:cNvSpPr/>
      </dsp:nvSpPr>
      <dsp:spPr>
        <a:xfrm>
          <a:off x="2778259" y="254463"/>
          <a:ext cx="2331495" cy="2331495"/>
        </a:xfrm>
        <a:custGeom>
          <a:avLst/>
          <a:gdLst/>
          <a:ahLst/>
          <a:cxnLst/>
          <a:rect l="0" t="0" r="0" b="0"/>
          <a:pathLst>
            <a:path>
              <a:moveTo>
                <a:pt x="235324" y="463409"/>
              </a:moveTo>
              <a:arcTo wR="1165747" hR="1165747" stAng="13022859" swAng="635428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B8C14A-4275-4EB4-AC35-05DD3E607549}">
      <dsp:nvSpPr>
        <dsp:cNvPr id="0" name=""/>
        <dsp:cNvSpPr/>
      </dsp:nvSpPr>
      <dsp:spPr>
        <a:xfrm>
          <a:off x="4052498" y="732994"/>
          <a:ext cx="2114511" cy="1374432"/>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N" sz="4000" kern="1200" baseline="-25000" dirty="0" err="1"/>
            <a:t>NaOCl</a:t>
          </a:r>
          <a:endParaRPr lang="en-IN" sz="4800" kern="1200" baseline="-25000" dirty="0"/>
        </a:p>
      </dsp:txBody>
      <dsp:txXfrm>
        <a:off x="4119592" y="800088"/>
        <a:ext cx="1980323" cy="1240244"/>
      </dsp:txXfrm>
    </dsp:sp>
    <dsp:sp modelId="{95EAD0F9-30E8-4936-AECE-7266F1C06084}">
      <dsp:nvSpPr>
        <dsp:cNvPr id="0" name=""/>
        <dsp:cNvSpPr/>
      </dsp:nvSpPr>
      <dsp:spPr>
        <a:xfrm>
          <a:off x="2778259" y="254463"/>
          <a:ext cx="2331495" cy="2331495"/>
        </a:xfrm>
        <a:custGeom>
          <a:avLst/>
          <a:gdLst/>
          <a:ahLst/>
          <a:cxnLst/>
          <a:rect l="0" t="0" r="0" b="0"/>
          <a:pathLst>
            <a:path>
              <a:moveTo>
                <a:pt x="2096171" y="1868086"/>
              </a:moveTo>
              <a:arcTo wR="1165747" hR="1165747" stAng="2222859" swAng="6354281"/>
            </a:path>
          </a:pathLst>
        </a:custGeom>
        <a:noFill/>
        <a:ln w="9525" cap="flat" cmpd="sng" algn="ctr">
          <a:solidFill>
            <a:schemeClr val="accent3">
              <a:hueOff val="7999823"/>
              <a:satOff val="10930"/>
              <a:lumOff val="705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8D4E8-B12E-4B3A-99BD-47150AD4CAB9}">
      <dsp:nvSpPr>
        <dsp:cNvPr id="0" name=""/>
        <dsp:cNvSpPr/>
      </dsp:nvSpPr>
      <dsp:spPr>
        <a:xfrm>
          <a:off x="1721003" y="732994"/>
          <a:ext cx="2114511" cy="137443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IN" sz="3600" kern="1200" dirty="0">
              <a:solidFill>
                <a:schemeClr val="tx1"/>
              </a:solidFill>
            </a:rPr>
            <a:t>CHX </a:t>
          </a:r>
          <a:endParaRPr lang="en-IN" sz="3600" kern="1200" baseline="-25000" dirty="0"/>
        </a:p>
      </dsp:txBody>
      <dsp:txXfrm>
        <a:off x="1788097" y="800088"/>
        <a:ext cx="1980323" cy="1240244"/>
      </dsp:txXfrm>
    </dsp:sp>
    <dsp:sp modelId="{506070BB-7340-4E95-B7F4-169A4DDEC9F9}">
      <dsp:nvSpPr>
        <dsp:cNvPr id="0" name=""/>
        <dsp:cNvSpPr/>
      </dsp:nvSpPr>
      <dsp:spPr>
        <a:xfrm>
          <a:off x="2778259" y="254463"/>
          <a:ext cx="2331495" cy="2331495"/>
        </a:xfrm>
        <a:custGeom>
          <a:avLst/>
          <a:gdLst/>
          <a:ahLst/>
          <a:cxnLst/>
          <a:rect l="0" t="0" r="0" b="0"/>
          <a:pathLst>
            <a:path>
              <a:moveTo>
                <a:pt x="235324" y="463409"/>
              </a:moveTo>
              <a:arcTo wR="1165747" hR="1165747" stAng="13022859" swAng="635428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B8C14A-4275-4EB4-AC35-05DD3E607549}">
      <dsp:nvSpPr>
        <dsp:cNvPr id="0" name=""/>
        <dsp:cNvSpPr/>
      </dsp:nvSpPr>
      <dsp:spPr>
        <a:xfrm>
          <a:off x="4052498" y="732994"/>
          <a:ext cx="2114511" cy="1374432"/>
        </a:xfrm>
        <a:prstGeom prst="roundRect">
          <a:avLst/>
        </a:prstGeom>
        <a:solidFill>
          <a:schemeClr val="accent3">
            <a:hueOff val="7999823"/>
            <a:satOff val="10930"/>
            <a:lumOff val="70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IN" sz="4800" kern="1200" baseline="-25000" dirty="0"/>
            <a:t>MTAD</a:t>
          </a:r>
        </a:p>
      </dsp:txBody>
      <dsp:txXfrm>
        <a:off x="4119592" y="800088"/>
        <a:ext cx="1980323" cy="1240244"/>
      </dsp:txXfrm>
    </dsp:sp>
    <dsp:sp modelId="{95EAD0F9-30E8-4936-AECE-7266F1C06084}">
      <dsp:nvSpPr>
        <dsp:cNvPr id="0" name=""/>
        <dsp:cNvSpPr/>
      </dsp:nvSpPr>
      <dsp:spPr>
        <a:xfrm>
          <a:off x="2778259" y="254463"/>
          <a:ext cx="2331495" cy="2331495"/>
        </a:xfrm>
        <a:custGeom>
          <a:avLst/>
          <a:gdLst/>
          <a:ahLst/>
          <a:cxnLst/>
          <a:rect l="0" t="0" r="0" b="0"/>
          <a:pathLst>
            <a:path>
              <a:moveTo>
                <a:pt x="2096171" y="1868086"/>
              </a:moveTo>
              <a:arcTo wR="1165747" hR="1165747" stAng="2222859" swAng="6354281"/>
            </a:path>
          </a:pathLst>
        </a:custGeom>
        <a:noFill/>
        <a:ln w="9525" cap="flat" cmpd="sng" algn="ctr">
          <a:solidFill>
            <a:schemeClr val="accent3">
              <a:hueOff val="7999823"/>
              <a:satOff val="10930"/>
              <a:lumOff val="705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6750A-3EC2-4A5B-87B8-7F61EC6443C3}">
      <dsp:nvSpPr>
        <dsp:cNvPr id="0" name=""/>
        <dsp:cNvSpPr/>
      </dsp:nvSpPr>
      <dsp:spPr>
        <a:xfrm>
          <a:off x="0" y="1689996"/>
          <a:ext cx="7772400"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Different clinical situations warrant the use of different irrigants or their combinations .</a:t>
          </a:r>
          <a:endParaRPr lang="en-IN" sz="2400" kern="1200" dirty="0"/>
        </a:p>
      </dsp:txBody>
      <dsp:txXfrm>
        <a:off x="59399" y="1749395"/>
        <a:ext cx="7653602" cy="1098002"/>
      </dsp:txXfrm>
    </dsp:sp>
    <dsp:sp modelId="{D7DE3D4A-5E49-4B90-BFA9-3F9C01D9C643}">
      <dsp:nvSpPr>
        <dsp:cNvPr id="0" name=""/>
        <dsp:cNvSpPr/>
      </dsp:nvSpPr>
      <dsp:spPr>
        <a:xfrm>
          <a:off x="0" y="3093996"/>
          <a:ext cx="7772400"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The following are the recommendation for the same.</a:t>
          </a:r>
          <a:endParaRPr lang="en-IN" sz="2400" kern="1200"/>
        </a:p>
      </dsp:txBody>
      <dsp:txXfrm>
        <a:off x="59399" y="3153395"/>
        <a:ext cx="76536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840B0-BF6C-46BC-85B2-B1A8474DF1DD}"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3B94F-CD0B-420F-9717-3096AB9C26A9}" type="slidenum">
              <a:rPr lang="en-US" smtClean="0"/>
              <a:t>‹#›</a:t>
            </a:fld>
            <a:endParaRPr lang="en-US"/>
          </a:p>
        </p:txBody>
      </p:sp>
    </p:spTree>
    <p:extLst>
      <p:ext uri="{BB962C8B-B14F-4D97-AF65-F5344CB8AC3E}">
        <p14:creationId xmlns:p14="http://schemas.microsoft.com/office/powerpoint/2010/main" val="342889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37126F77-CF2F-4C1C-86AA-46D908D5217B}" type="slidenum">
              <a:rPr lang="en-SG" smtClean="0"/>
              <a:pPr/>
              <a:t>4</a:t>
            </a:fld>
            <a:endParaRPr lang="en-SG"/>
          </a:p>
        </p:txBody>
      </p:sp>
    </p:spTree>
    <p:extLst>
      <p:ext uri="{BB962C8B-B14F-4D97-AF65-F5344CB8AC3E}">
        <p14:creationId xmlns:p14="http://schemas.microsoft.com/office/powerpoint/2010/main" val="263061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49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no bubbling occurred when H</a:t>
            </a:r>
            <a:r>
              <a:rPr lang="en-IN" sz="1200" baseline="-25000" dirty="0"/>
              <a:t>2</a:t>
            </a:r>
            <a:r>
              <a:rPr lang="en-IN" sz="1200" dirty="0"/>
              <a:t>O</a:t>
            </a:r>
            <a:r>
              <a:rPr lang="en-IN" sz="1200" baseline="-25000" dirty="0"/>
              <a:t>2</a:t>
            </a:r>
            <a:r>
              <a:rPr lang="en-IN" sz="1200" dirty="0"/>
              <a:t> followed </a:t>
            </a:r>
            <a:r>
              <a:rPr lang="en-IN" sz="1200" dirty="0" err="1"/>
              <a:t>NaOCl</a:t>
            </a:r>
            <a:endParaRPr lang="en-IN" sz="1200"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90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seen that when a combination of 2.5% </a:t>
            </a:r>
            <a:r>
              <a:rPr lang="en-US" dirty="0" err="1"/>
              <a:t>NaOCl</a:t>
            </a:r>
            <a:r>
              <a:rPr lang="en-US" dirty="0"/>
              <a:t> and 0.2 % CHX are used in root canal the advantages that could be gained are     </a:t>
            </a:r>
            <a:endParaRPr lang="en-SG"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54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CHX, a </a:t>
            </a:r>
            <a:r>
              <a:rPr lang="en-US" dirty="0" err="1"/>
              <a:t>dicationic</a:t>
            </a:r>
            <a:r>
              <a:rPr lang="en-US" dirty="0"/>
              <a:t> acid (pH 5.5– 6.0) has the ability to donate protons. </a:t>
            </a:r>
          </a:p>
          <a:p>
            <a:r>
              <a:rPr lang="en-US" dirty="0" err="1"/>
              <a:t>NaOCl</a:t>
            </a:r>
            <a:r>
              <a:rPr lang="en-US" dirty="0"/>
              <a:t> is alkaline and can accept protons from the </a:t>
            </a:r>
            <a:r>
              <a:rPr lang="en-US" dirty="0" err="1"/>
              <a:t>dicationic</a:t>
            </a:r>
            <a:r>
              <a:rPr lang="en-US" dirty="0"/>
              <a:t> CHX</a:t>
            </a:r>
            <a:endParaRPr lang="en-SG"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52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(0.023%)</a:t>
            </a:r>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918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NaOCl</a:t>
            </a:r>
            <a:r>
              <a:rPr lang="en-US" sz="1200" dirty="0">
                <a:solidFill>
                  <a:schemeClr val="tx1"/>
                </a:solidFill>
              </a:rPr>
              <a:t>/CHX precipitate tends to</a:t>
            </a:r>
            <a:r>
              <a:rPr lang="en-SG" sz="1200" dirty="0">
                <a:solidFill>
                  <a:schemeClr val="tx1"/>
                </a:solidFill>
              </a:rPr>
              <a:t> </a:t>
            </a:r>
            <a:r>
              <a:rPr lang="en-US" sz="1200" dirty="0">
                <a:solidFill>
                  <a:schemeClr val="tx1"/>
                </a:solidFill>
              </a:rPr>
              <a:t>occlude the dentinal tubules.</a:t>
            </a:r>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3195C-BA85-451D-A468-3B0A719F4E19}"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848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2192000" cy="6858000"/>
          </a:xfrm>
          <a:prstGeom prst="rect">
            <a:avLst/>
          </a:prstGeom>
          <a:noFill/>
        </p:spPr>
      </p:pic>
      <p:grpSp>
        <p:nvGrpSpPr>
          <p:cNvPr id="16" name="Group 15"/>
          <p:cNvGrpSpPr/>
          <p:nvPr/>
        </p:nvGrpSpPr>
        <p:grpSpPr>
          <a:xfrm rot="20533676">
            <a:off x="824036" y="3923015"/>
            <a:ext cx="3344981"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808271" y="2587843"/>
            <a:ext cx="7697445" cy="3850817"/>
          </a:xfrm>
          <a:prstGeom prst="rect">
            <a:avLst/>
          </a:prstGeom>
        </p:spPr>
      </p:pic>
      <p:sp>
        <p:nvSpPr>
          <p:cNvPr id="2" name="Title 1"/>
          <p:cNvSpPr>
            <a:spLocks noGrp="1"/>
          </p:cNvSpPr>
          <p:nvPr>
            <p:ph type="ctrTitle"/>
          </p:nvPr>
        </p:nvSpPr>
        <p:spPr>
          <a:xfrm rot="360000">
            <a:off x="4453079" y="3015792"/>
            <a:ext cx="6462717"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4267332" y="4766917"/>
            <a:ext cx="6448608"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1284390" y="5061540"/>
            <a:ext cx="2624713" cy="534991"/>
          </a:xfrm>
        </p:spPr>
        <p:txBody>
          <a:bodyPr anchor="t"/>
          <a:lstStyle>
            <a:lvl1pPr algn="ctr">
              <a:defRPr sz="2200">
                <a:solidFill>
                  <a:schemeClr val="accent1"/>
                </a:solidFill>
              </a:defRPr>
            </a:lvl1p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a:xfrm rot="20520000">
            <a:off x="863457" y="4135346"/>
            <a:ext cx="2781175" cy="835010"/>
          </a:xfrm>
        </p:spPr>
        <p:txBody>
          <a:bodyPr anchor="ctr"/>
          <a:lstStyle>
            <a:lvl1pPr algn="l">
              <a:defRPr sz="1600">
                <a:solidFill>
                  <a:schemeClr val="accent5">
                    <a:lumMod val="50000"/>
                  </a:schemeClr>
                </a:solidFill>
              </a:defRPr>
            </a:lvl1pPr>
          </a:lstStyle>
          <a:p>
            <a:endParaRPr lang="en-IN"/>
          </a:p>
        </p:txBody>
      </p:sp>
      <p:sp>
        <p:nvSpPr>
          <p:cNvPr id="6" name="Slide Number Placeholder 5"/>
          <p:cNvSpPr>
            <a:spLocks noGrp="1"/>
          </p:cNvSpPr>
          <p:nvPr>
            <p:ph type="sldNum" sz="quarter" idx="12"/>
          </p:nvPr>
        </p:nvSpPr>
        <p:spPr>
          <a:xfrm rot="20520000">
            <a:off x="2641919" y="5509809"/>
            <a:ext cx="984240" cy="426607"/>
          </a:xfrm>
        </p:spPr>
        <p:txBody>
          <a:bodyPr/>
          <a:lstStyle>
            <a:lvl1pPr algn="r">
              <a:defRPr>
                <a:solidFill>
                  <a:schemeClr val="accent1">
                    <a:lumMod val="75000"/>
                  </a:schemeClr>
                </a:solidFill>
              </a:defRPr>
            </a:lvl1pPr>
          </a:lstStyle>
          <a:p>
            <a:fld id="{3E5F1F8F-ABDD-47D0-B937-EE050D03A143}" type="slidenum">
              <a:rPr lang="en-IN" smtClean="0"/>
              <a:pPr/>
              <a:t>‹#›</a:t>
            </a:fld>
            <a:endParaRPr lang="en-IN"/>
          </a:p>
        </p:txBody>
      </p:sp>
      <p:pic>
        <p:nvPicPr>
          <p:cNvPr id="9" name="Picture 8" descr="coverBand.png"/>
          <p:cNvPicPr>
            <a:picLocks noChangeAspect="1"/>
          </p:cNvPicPr>
          <p:nvPr/>
        </p:nvPicPr>
        <p:blipFill>
          <a:blip r:embed="rId5"/>
          <a:stretch>
            <a:fillRect/>
          </a:stretch>
        </p:blipFill>
        <p:spPr>
          <a:xfrm>
            <a:off x="0" y="5880100"/>
            <a:ext cx="12192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153439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270237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50279"/>
            <a:ext cx="261776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40" y="838199"/>
            <a:ext cx="787712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66264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156742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041" y="1497994"/>
            <a:ext cx="1072191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117600" y="3754403"/>
            <a:ext cx="99568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163226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
        <p:nvSpPr>
          <p:cNvPr id="9" name="Content Placeholder 8"/>
          <p:cNvSpPr>
            <a:spLocks noGrp="1"/>
          </p:cNvSpPr>
          <p:nvPr>
            <p:ph sz="quarter" idx="13"/>
          </p:nvPr>
        </p:nvSpPr>
        <p:spPr>
          <a:xfrm>
            <a:off x="1121664" y="2039112"/>
            <a:ext cx="48768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039112"/>
            <a:ext cx="48768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111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21664" y="2038389"/>
            <a:ext cx="402336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7054788" y="2038387"/>
            <a:ext cx="4019611"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E5F1F8F-ABDD-47D0-B937-EE050D03A143}" type="slidenum">
              <a:rPr lang="en-IN" smtClean="0"/>
              <a:pPr/>
              <a:t>‹#›</a:t>
            </a:fld>
            <a:endParaRPr lang="en-IN"/>
          </a:p>
        </p:txBody>
      </p:sp>
      <p:sp>
        <p:nvSpPr>
          <p:cNvPr id="16" name="Freeform 22"/>
          <p:cNvSpPr>
            <a:spLocks/>
          </p:cNvSpPr>
          <p:nvPr/>
        </p:nvSpPr>
        <p:spPr bwMode="auto">
          <a:xfrm rot="20274567">
            <a:off x="5244850" y="4281003"/>
            <a:ext cx="1717993"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33"/>
          <p:cNvSpPr>
            <a:spLocks/>
          </p:cNvSpPr>
          <p:nvPr/>
        </p:nvSpPr>
        <p:spPr bwMode="auto">
          <a:xfrm rot="9377604">
            <a:off x="5234482" y="3316841"/>
            <a:ext cx="1717993"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Content Placeholder 12"/>
          <p:cNvSpPr>
            <a:spLocks noGrp="1"/>
          </p:cNvSpPr>
          <p:nvPr>
            <p:ph sz="quarter" idx="13"/>
          </p:nvPr>
        </p:nvSpPr>
        <p:spPr>
          <a:xfrm>
            <a:off x="1121664" y="2743199"/>
            <a:ext cx="402336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7059168" y="2743200"/>
            <a:ext cx="402336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041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73198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132761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041" y="1487082"/>
            <a:ext cx="4011084"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191133" y="835428"/>
            <a:ext cx="6265827"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5041" y="3408421"/>
            <a:ext cx="4011084"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15931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4165600" y="191206"/>
            <a:ext cx="3708400" cy="819150"/>
          </a:xfrm>
          <a:prstGeom prst="rect">
            <a:avLst/>
          </a:prstGeom>
        </p:spPr>
      </p:pic>
      <p:sp>
        <p:nvSpPr>
          <p:cNvPr id="2" name="Title 1"/>
          <p:cNvSpPr>
            <a:spLocks noGrp="1"/>
          </p:cNvSpPr>
          <p:nvPr>
            <p:ph type="title"/>
          </p:nvPr>
        </p:nvSpPr>
        <p:spPr>
          <a:xfrm>
            <a:off x="735040" y="4669655"/>
            <a:ext cx="1072192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840736" y="594360"/>
            <a:ext cx="6498336"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25600" y="5416153"/>
            <a:ext cx="89408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22BE7D-50BB-4F65-9956-C05919569DBD}" type="datetimeFigureOut">
              <a:rPr lang="en-IN" smtClean="0"/>
              <a:pPr/>
              <a:t>18-04-2023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E5F1F8F-ABDD-47D0-B937-EE050D03A143}" type="slidenum">
              <a:rPr lang="en-IN" smtClean="0"/>
              <a:pPr/>
              <a:t>‹#›</a:t>
            </a:fld>
            <a:endParaRPr lang="en-IN"/>
          </a:p>
        </p:txBody>
      </p:sp>
    </p:spTree>
    <p:extLst>
      <p:ext uri="{BB962C8B-B14F-4D97-AF65-F5344CB8AC3E}">
        <p14:creationId xmlns:p14="http://schemas.microsoft.com/office/powerpoint/2010/main" val="136052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35040" y="436563"/>
            <a:ext cx="1072192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17600" y="2038388"/>
            <a:ext cx="99568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40" y="6148876"/>
            <a:ext cx="28448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C22BE7D-50BB-4F65-9956-C05919569DBD}" type="datetimeFigureOut">
              <a:rPr lang="en-IN" smtClean="0"/>
              <a:pPr/>
              <a:t>18-04-2023</a:t>
            </a:fld>
            <a:endParaRPr lang="en-IN"/>
          </a:p>
        </p:txBody>
      </p:sp>
      <p:sp>
        <p:nvSpPr>
          <p:cNvPr id="5" name="Footer Placeholder 4"/>
          <p:cNvSpPr>
            <a:spLocks noGrp="1"/>
          </p:cNvSpPr>
          <p:nvPr>
            <p:ph type="ftr" sz="quarter" idx="3"/>
          </p:nvPr>
        </p:nvSpPr>
        <p:spPr>
          <a:xfrm>
            <a:off x="4165600" y="6148876"/>
            <a:ext cx="38608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IN"/>
          </a:p>
        </p:txBody>
      </p:sp>
      <p:sp>
        <p:nvSpPr>
          <p:cNvPr id="6" name="Slide Number Placeholder 5"/>
          <p:cNvSpPr>
            <a:spLocks noGrp="1"/>
          </p:cNvSpPr>
          <p:nvPr>
            <p:ph type="sldNum" sz="quarter" idx="4"/>
          </p:nvPr>
        </p:nvSpPr>
        <p:spPr>
          <a:xfrm>
            <a:off x="8612160" y="6148876"/>
            <a:ext cx="28448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E5F1F8F-ABDD-47D0-B937-EE050D03A143}" type="slidenum">
              <a:rPr lang="en-IN" smtClean="0"/>
              <a:pPr/>
              <a:t>‹#›</a:t>
            </a:fld>
            <a:endParaRPr lang="en-IN"/>
          </a:p>
        </p:txBody>
      </p:sp>
    </p:spTree>
    <p:extLst>
      <p:ext uri="{BB962C8B-B14F-4D97-AF65-F5344CB8AC3E}">
        <p14:creationId xmlns:p14="http://schemas.microsoft.com/office/powerpoint/2010/main" val="3332201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928939" y="1143001"/>
            <a:ext cx="7488237" cy="415925"/>
          </a:xfrm>
          <a:prstGeom prst="rect">
            <a:avLst/>
          </a:prstGeom>
          <a:noFill/>
          <a:ln w="9525">
            <a:noFill/>
            <a:miter lim="800000"/>
            <a:headEnd/>
            <a:tailEnd/>
          </a:ln>
        </p:spPr>
        <p:txBody>
          <a:bodyPr>
            <a:spAutoFit/>
          </a:bodyPr>
          <a:lstStyle/>
          <a:p>
            <a:pPr eaLnBrk="1" hangingPunct="1"/>
            <a:r>
              <a:rPr lang="en-US" sz="2100">
                <a:latin typeface="Book Antiqua" pitchFamily="18" charset="0"/>
              </a:rPr>
              <a:t>RUNGTA COLLEGE OF DENTAL SCIENCES &amp; RESEARCH </a:t>
            </a:r>
          </a:p>
        </p:txBody>
      </p:sp>
      <p:sp>
        <p:nvSpPr>
          <p:cNvPr id="8195" name="TextBox 3"/>
          <p:cNvSpPr txBox="1">
            <a:spLocks noChangeArrowheads="1"/>
          </p:cNvSpPr>
          <p:nvPr/>
        </p:nvSpPr>
        <p:spPr bwMode="auto">
          <a:xfrm>
            <a:off x="1633538" y="2708276"/>
            <a:ext cx="5453062" cy="830997"/>
          </a:xfrm>
          <a:prstGeom prst="rect">
            <a:avLst/>
          </a:prstGeom>
          <a:noFill/>
          <a:ln w="9525">
            <a:noFill/>
            <a:miter lim="800000"/>
            <a:headEnd/>
            <a:tailEnd/>
          </a:ln>
        </p:spPr>
        <p:txBody>
          <a:bodyPr wrap="square">
            <a:spAutoFit/>
          </a:bodyPr>
          <a:lstStyle/>
          <a:p>
            <a:r>
              <a:rPr lang="en-US" sz="2100" dirty="0">
                <a:latin typeface="Book Antiqua" pitchFamily="18" charset="0"/>
              </a:rPr>
              <a:t>TITLE OF THE TOPIC:</a:t>
            </a:r>
            <a:r>
              <a:rPr lang="en-IN" sz="2400" dirty="0"/>
              <a:t>IRRIGANTS AND IRRIGATION</a:t>
            </a:r>
            <a:endParaRPr lang="en-US" sz="2100" dirty="0">
              <a:latin typeface="Book Antiqua" pitchFamily="18" charset="0"/>
            </a:endParaRPr>
          </a:p>
        </p:txBody>
      </p:sp>
      <p:sp>
        <p:nvSpPr>
          <p:cNvPr id="8196" name="TextBox 5"/>
          <p:cNvSpPr txBox="1">
            <a:spLocks noChangeArrowheads="1"/>
          </p:cNvSpPr>
          <p:nvPr/>
        </p:nvSpPr>
        <p:spPr bwMode="auto">
          <a:xfrm>
            <a:off x="1676401" y="5143500"/>
            <a:ext cx="8545513" cy="738188"/>
          </a:xfrm>
          <a:prstGeom prst="rect">
            <a:avLst/>
          </a:prstGeom>
          <a:noFill/>
          <a:ln w="9525">
            <a:noFill/>
            <a:miter lim="800000"/>
            <a:headEnd/>
            <a:tailEnd/>
          </a:ln>
        </p:spPr>
        <p:txBody>
          <a:bodyPr>
            <a:spAutoFit/>
          </a:bodyPr>
          <a:lstStyle/>
          <a:p>
            <a:pPr algn="ctr" eaLnBrk="1" hangingPunct="1"/>
            <a:r>
              <a:rPr lang="en-US" sz="2100">
                <a:latin typeface="Book Antiqua" pitchFamily="18" charset="0"/>
              </a:rPr>
              <a:t>DEPARTMENT OF CONSERVATIVE DENTISTRY AND ENDODONTICS  </a:t>
            </a:r>
          </a:p>
        </p:txBody>
      </p:sp>
      <p:pic>
        <p:nvPicPr>
          <p:cNvPr id="8197" name="Picture 6"/>
          <p:cNvPicPr>
            <a:picLocks noChangeAspect="1" noChangeArrowheads="1"/>
          </p:cNvPicPr>
          <p:nvPr/>
        </p:nvPicPr>
        <p:blipFill>
          <a:blip r:embed="rId2"/>
          <a:srcRect l="15781" r="15781"/>
          <a:stretch>
            <a:fillRect/>
          </a:stretch>
        </p:blipFill>
        <p:spPr bwMode="auto">
          <a:xfrm>
            <a:off x="1524001" y="846138"/>
            <a:ext cx="1393825" cy="1585912"/>
          </a:xfrm>
          <a:prstGeom prst="rect">
            <a:avLst/>
          </a:prstGeom>
          <a:noFill/>
          <a:ln w="9525">
            <a:noFill/>
            <a:miter lim="800000"/>
            <a:headEnd/>
            <a:tailEnd/>
          </a:ln>
        </p:spPr>
      </p:pic>
      <p:sp>
        <p:nvSpPr>
          <p:cNvPr id="8198" name="Slide Number Placeholder 1"/>
          <p:cNvSpPr>
            <a:spLocks noGrp="1" noChangeArrowheads="1"/>
          </p:cNvSpPr>
          <p:nvPr>
            <p:ph type="sldNum" sz="quarter" idx="12"/>
          </p:nvPr>
        </p:nvSpPr>
        <p:spPr bwMode="auto">
          <a:noFill/>
          <a:ln>
            <a:miter lim="800000"/>
            <a:headEnd/>
            <a:tailEnd/>
          </a:ln>
        </p:spPr>
        <p:txBody>
          <a:bodyPr/>
          <a:lstStyle/>
          <a:p>
            <a:fld id="{ABB316D7-244F-4C8F-8BC5-1F0226160AD8}" type="slidenum">
              <a:rPr lang="en-US"/>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9CE4EF-9407-4C30-9239-816EDD2B5D9B}"/>
              </a:ext>
            </a:extLst>
          </p:cNvPr>
          <p:cNvSpPr>
            <a:spLocks noGrp="1"/>
          </p:cNvSpPr>
          <p:nvPr>
            <p:ph idx="1"/>
          </p:nvPr>
        </p:nvSpPr>
        <p:spPr>
          <a:xfrm>
            <a:off x="2362200" y="838201"/>
            <a:ext cx="7467600" cy="5151525"/>
          </a:xfrm>
        </p:spPr>
        <p:txBody>
          <a:bodyPr>
            <a:normAutofit/>
          </a:bodyPr>
          <a:lstStyle/>
          <a:p>
            <a:r>
              <a:rPr lang="en-US" b="1" i="1" dirty="0" err="1">
                <a:solidFill>
                  <a:srgbClr val="002060"/>
                </a:solidFill>
              </a:rPr>
              <a:t>Azadirachta</a:t>
            </a:r>
            <a:r>
              <a:rPr lang="en-US" b="1" i="1" dirty="0">
                <a:solidFill>
                  <a:srgbClr val="002060"/>
                </a:solidFill>
              </a:rPr>
              <a:t> </a:t>
            </a:r>
            <a:r>
              <a:rPr lang="en-US" b="1" i="1" dirty="0" err="1">
                <a:solidFill>
                  <a:srgbClr val="002060"/>
                </a:solidFill>
              </a:rPr>
              <a:t>indica</a:t>
            </a:r>
            <a:r>
              <a:rPr lang="en-US" dirty="0"/>
              <a:t>, commonly known as Neem, is an evergreen tree, cultivated in several parts of the Indian subcontinent. </a:t>
            </a:r>
          </a:p>
          <a:p>
            <a:endParaRPr lang="en-US" dirty="0"/>
          </a:p>
          <a:p>
            <a:r>
              <a:rPr lang="en-US" dirty="0"/>
              <a:t>Every part of the tree is used as traditional medicine for the household remedy against various human ailments, from the ancient period.</a:t>
            </a:r>
          </a:p>
          <a:p>
            <a:endParaRPr lang="en-US" dirty="0"/>
          </a:p>
          <a:p>
            <a:r>
              <a:rPr lang="en-US" dirty="0"/>
              <a:t>Neem has been proved to be effective against </a:t>
            </a:r>
            <a:r>
              <a:rPr lang="en-US" i="1" dirty="0"/>
              <a:t>E. faecalis </a:t>
            </a:r>
            <a:r>
              <a:rPr lang="en-US" dirty="0"/>
              <a:t>and </a:t>
            </a:r>
            <a:r>
              <a:rPr lang="en-US" i="1" dirty="0"/>
              <a:t>C. albicans</a:t>
            </a:r>
            <a:r>
              <a:rPr lang="en-US" dirty="0"/>
              <a:t>. Its antioxidant and antimicrobial properties makes it a potential agent for root canal irrigation as an alternative to sodium </a:t>
            </a:r>
            <a:r>
              <a:rPr lang="en-IN" dirty="0"/>
              <a:t>hypochlorite.</a:t>
            </a:r>
          </a:p>
        </p:txBody>
      </p:sp>
    </p:spTree>
    <p:extLst>
      <p:ext uri="{BB962C8B-B14F-4D97-AF65-F5344CB8AC3E}">
        <p14:creationId xmlns:p14="http://schemas.microsoft.com/office/powerpoint/2010/main" val="223289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C87D65C-F3EC-410E-BF18-F032479DDA1C}"/>
              </a:ext>
            </a:extLst>
          </p:cNvPr>
          <p:cNvGrpSpPr/>
          <p:nvPr/>
        </p:nvGrpSpPr>
        <p:grpSpPr>
          <a:xfrm>
            <a:off x="2362236" y="3276600"/>
            <a:ext cx="7848564" cy="2248024"/>
            <a:chOff x="838236" y="3169436"/>
            <a:chExt cx="7467526" cy="1411623"/>
          </a:xfrm>
          <a:solidFill>
            <a:schemeClr val="accent2">
              <a:lumMod val="60000"/>
              <a:lumOff val="40000"/>
            </a:schemeClr>
          </a:solidFill>
        </p:grpSpPr>
        <p:sp>
          <p:nvSpPr>
            <p:cNvPr id="4" name="Freeform: Shape 3">
              <a:extLst>
                <a:ext uri="{FF2B5EF4-FFF2-40B4-BE49-F238E27FC236}">
                  <a16:creationId xmlns:a16="http://schemas.microsoft.com/office/drawing/2014/main" id="{2CCEEA15-DCDA-41D0-A560-8ADC12EAC53C}"/>
                </a:ext>
              </a:extLst>
            </p:cNvPr>
            <p:cNvSpPr/>
            <p:nvPr/>
          </p:nvSpPr>
          <p:spPr>
            <a:xfrm>
              <a:off x="838236" y="3169437"/>
              <a:ext cx="3489498" cy="1326878"/>
            </a:xfrm>
            <a:custGeom>
              <a:avLst/>
              <a:gdLst>
                <a:gd name="connsiteX0" fmla="*/ 0 w 3489498"/>
                <a:gd name="connsiteY0" fmla="*/ 0 h 1352957"/>
                <a:gd name="connsiteX1" fmla="*/ 3489498 w 3489498"/>
                <a:gd name="connsiteY1" fmla="*/ 0 h 1352957"/>
                <a:gd name="connsiteX2" fmla="*/ 3489498 w 3489498"/>
                <a:gd name="connsiteY2" fmla="*/ 1352957 h 1352957"/>
                <a:gd name="connsiteX3" fmla="*/ 0 w 3489498"/>
                <a:gd name="connsiteY3" fmla="*/ 1352957 h 1352957"/>
                <a:gd name="connsiteX4" fmla="*/ 0 w 3489498"/>
                <a:gd name="connsiteY4" fmla="*/ 0 h 135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498" h="1352957">
                  <a:moveTo>
                    <a:pt x="0" y="0"/>
                  </a:moveTo>
                  <a:lnTo>
                    <a:pt x="3489498" y="0"/>
                  </a:lnTo>
                  <a:lnTo>
                    <a:pt x="3489498" y="1352957"/>
                  </a:lnTo>
                  <a:lnTo>
                    <a:pt x="0" y="1352957"/>
                  </a:lnTo>
                  <a:lnTo>
                    <a:pt x="0" y="0"/>
                  </a:lnTo>
                  <a:close/>
                </a:path>
              </a:pathLst>
            </a:cu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algn="ctr" defTabSz="800100">
                <a:lnSpc>
                  <a:spcPct val="90000"/>
                </a:lnSpc>
                <a:spcBef>
                  <a:spcPct val="0"/>
                </a:spcBef>
                <a:spcAft>
                  <a:spcPct val="35000"/>
                </a:spcAft>
              </a:pPr>
              <a:r>
                <a:rPr lang="en-US" sz="2000" dirty="0">
                  <a:solidFill>
                    <a:prstClr val="black"/>
                  </a:solidFill>
                  <a:latin typeface="Cambria"/>
                </a:rPr>
                <a:t>Grossman introduced the use of Hydrogen peroxide alternated with the solution of </a:t>
              </a:r>
              <a:r>
                <a:rPr lang="en-US" sz="2000" dirty="0" err="1">
                  <a:solidFill>
                    <a:prstClr val="black"/>
                  </a:solidFill>
                  <a:latin typeface="Cambria"/>
                </a:rPr>
                <a:t>NaOCl</a:t>
              </a:r>
              <a:r>
                <a:rPr lang="en-US" sz="2000" dirty="0">
                  <a:solidFill>
                    <a:prstClr val="black"/>
                  </a:solidFill>
                  <a:latin typeface="Cambria"/>
                </a:rPr>
                <a:t>.</a:t>
              </a:r>
              <a:endParaRPr lang="en-IN" sz="2000" dirty="0">
                <a:solidFill>
                  <a:prstClr val="black"/>
                </a:solidFill>
                <a:latin typeface="Cambria"/>
              </a:endParaRPr>
            </a:p>
          </p:txBody>
        </p:sp>
        <p:sp>
          <p:nvSpPr>
            <p:cNvPr id="6" name="Freeform: Shape 5">
              <a:extLst>
                <a:ext uri="{FF2B5EF4-FFF2-40B4-BE49-F238E27FC236}">
                  <a16:creationId xmlns:a16="http://schemas.microsoft.com/office/drawing/2014/main" id="{218F1D2B-AE52-423D-86DA-3BE4750E639D}"/>
                </a:ext>
              </a:extLst>
            </p:cNvPr>
            <p:cNvSpPr/>
            <p:nvPr/>
          </p:nvSpPr>
          <p:spPr>
            <a:xfrm>
              <a:off x="4816264" y="3169436"/>
              <a:ext cx="3489498" cy="1411623"/>
            </a:xfrm>
            <a:custGeom>
              <a:avLst/>
              <a:gdLst>
                <a:gd name="connsiteX0" fmla="*/ 0 w 3489498"/>
                <a:gd name="connsiteY0" fmla="*/ 0 h 1352957"/>
                <a:gd name="connsiteX1" fmla="*/ 3489498 w 3489498"/>
                <a:gd name="connsiteY1" fmla="*/ 0 h 1352957"/>
                <a:gd name="connsiteX2" fmla="*/ 3489498 w 3489498"/>
                <a:gd name="connsiteY2" fmla="*/ 1352957 h 1352957"/>
                <a:gd name="connsiteX3" fmla="*/ 0 w 3489498"/>
                <a:gd name="connsiteY3" fmla="*/ 1352957 h 1352957"/>
                <a:gd name="connsiteX4" fmla="*/ 0 w 3489498"/>
                <a:gd name="connsiteY4" fmla="*/ 0 h 135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498" h="1352957">
                  <a:moveTo>
                    <a:pt x="0" y="0"/>
                  </a:moveTo>
                  <a:lnTo>
                    <a:pt x="3489498" y="0"/>
                  </a:lnTo>
                  <a:lnTo>
                    <a:pt x="3489498" y="1352957"/>
                  </a:lnTo>
                  <a:lnTo>
                    <a:pt x="0" y="1352957"/>
                  </a:lnTo>
                  <a:lnTo>
                    <a:pt x="0" y="0"/>
                  </a:lnTo>
                  <a:close/>
                </a:path>
              </a:pathLst>
            </a:cu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algn="ctr" defTabSz="800100">
                <a:lnSpc>
                  <a:spcPct val="90000"/>
                </a:lnSpc>
                <a:spcBef>
                  <a:spcPct val="0"/>
                </a:spcBef>
                <a:spcAft>
                  <a:spcPct val="35000"/>
                </a:spcAft>
              </a:pPr>
              <a:r>
                <a:rPr lang="en-US" sz="2000" dirty="0">
                  <a:solidFill>
                    <a:prstClr val="black"/>
                  </a:solidFill>
                  <a:latin typeface="Cambria"/>
                </a:rPr>
                <a:t>Marshall et al(1960) reported that the combination significantly increases dentin tubule permeability. </a:t>
              </a:r>
              <a:br>
                <a:rPr lang="en-US" sz="2000" dirty="0">
                  <a:solidFill>
                    <a:prstClr val="black"/>
                  </a:solidFill>
                  <a:latin typeface="Cambria"/>
                </a:rPr>
              </a:br>
              <a:endParaRPr lang="en-IN" sz="2000" dirty="0">
                <a:solidFill>
                  <a:prstClr val="black"/>
                </a:solidFill>
                <a:latin typeface="Cambria"/>
              </a:endParaRPr>
            </a:p>
          </p:txBody>
        </p:sp>
      </p:grpSp>
      <p:graphicFrame>
        <p:nvGraphicFramePr>
          <p:cNvPr id="11" name="Diagram 10"/>
          <p:cNvGraphicFramePr/>
          <p:nvPr/>
        </p:nvGraphicFramePr>
        <p:xfrm>
          <a:off x="3048000" y="388888"/>
          <a:ext cx="6216352" cy="224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EF04470-A63A-4BFA-A9B2-6B421D230AC5}"/>
              </a:ext>
            </a:extLst>
          </p:cNvPr>
          <p:cNvSpPr txBox="1"/>
          <p:nvPr/>
        </p:nvSpPr>
        <p:spPr>
          <a:xfrm>
            <a:off x="3581400" y="1074004"/>
            <a:ext cx="1295400" cy="830997"/>
          </a:xfrm>
          <a:prstGeom prst="rect">
            <a:avLst/>
          </a:prstGeom>
          <a:noFill/>
        </p:spPr>
        <p:txBody>
          <a:bodyPr wrap="square" rtlCol="0">
            <a:spAutoFit/>
          </a:bodyPr>
          <a:lstStyle/>
          <a:p>
            <a:r>
              <a:rPr lang="en-IN" sz="4800" dirty="0">
                <a:solidFill>
                  <a:prstClr val="black"/>
                </a:solidFill>
                <a:latin typeface="Cambria"/>
              </a:rPr>
              <a:t>1.</a:t>
            </a:r>
          </a:p>
        </p:txBody>
      </p:sp>
      <p:pic>
        <p:nvPicPr>
          <p:cNvPr id="7" name="Picture 6">
            <a:extLst>
              <a:ext uri="{FF2B5EF4-FFF2-40B4-BE49-F238E27FC236}">
                <a16:creationId xmlns:a16="http://schemas.microsoft.com/office/drawing/2014/main" id="{6821E349-BFF1-1A1C-1BB1-B4ADBD29480B}"/>
              </a:ext>
            </a:extLst>
          </p:cNvPr>
          <p:cNvPicPr>
            <a:picLocks noChangeAspect="1"/>
          </p:cNvPicPr>
          <p:nvPr/>
        </p:nvPicPr>
        <p:blipFill>
          <a:blip r:embed="rId8"/>
          <a:stretch>
            <a:fillRect/>
          </a:stretch>
        </p:blipFill>
        <p:spPr>
          <a:xfrm>
            <a:off x="1435022" y="0"/>
            <a:ext cx="8967993" cy="1280271"/>
          </a:xfrm>
          <a:prstGeom prst="rect">
            <a:avLst/>
          </a:prstGeom>
        </p:spPr>
      </p:pic>
    </p:spTree>
    <p:extLst>
      <p:ext uri="{BB962C8B-B14F-4D97-AF65-F5344CB8AC3E}">
        <p14:creationId xmlns:p14="http://schemas.microsoft.com/office/powerpoint/2010/main" val="595922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219200"/>
            <a:ext cx="7467600" cy="3897636"/>
          </a:xfrm>
        </p:spPr>
        <p:txBody>
          <a:bodyPr>
            <a:normAutofit/>
          </a:bodyPr>
          <a:lstStyle/>
          <a:p>
            <a:pPr marL="0" indent="0">
              <a:buNone/>
            </a:pPr>
            <a:endParaRPr lang="en-IN" dirty="0"/>
          </a:p>
          <a:p>
            <a:pPr lvl="0">
              <a:lnSpc>
                <a:spcPct val="120000"/>
              </a:lnSpc>
            </a:pPr>
            <a:r>
              <a:rPr lang="en-IN" dirty="0"/>
              <a:t>Effervescent reaction, in which it mechanically bubbles and pushes debris out of canal through least resistant orifice into chamber.</a:t>
            </a:r>
          </a:p>
          <a:p>
            <a:pPr lvl="0">
              <a:lnSpc>
                <a:spcPct val="150000"/>
              </a:lnSpc>
            </a:pPr>
            <a:endParaRPr lang="en-IN" dirty="0"/>
          </a:p>
          <a:p>
            <a:pPr lvl="0">
              <a:buNone/>
            </a:pPr>
            <a:endParaRPr lang="en-SG" dirty="0"/>
          </a:p>
        </p:txBody>
      </p:sp>
      <p:sp>
        <p:nvSpPr>
          <p:cNvPr id="5" name="Rectangle 4"/>
          <p:cNvSpPr/>
          <p:nvPr/>
        </p:nvSpPr>
        <p:spPr>
          <a:xfrm>
            <a:off x="2351584" y="4108314"/>
            <a:ext cx="7560840" cy="9048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228600" indent="-228600" defTabSz="457200">
              <a:lnSpc>
                <a:spcPct val="110000"/>
              </a:lnSpc>
              <a:spcBef>
                <a:spcPct val="20000"/>
              </a:spcBef>
              <a:buClr>
                <a:srgbClr val="A63212"/>
              </a:buClr>
              <a:buSzPct val="95000"/>
              <a:buFont typeface="Rage Italic" pitchFamily="66" charset="0"/>
              <a:buChar char="0"/>
            </a:pPr>
            <a:r>
              <a:rPr lang="en-IN" sz="2400" dirty="0">
                <a:solidFill>
                  <a:prstClr val="black">
                    <a:lumMod val="75000"/>
                    <a:lumOff val="25000"/>
                  </a:prstClr>
                </a:solidFill>
                <a:latin typeface="Cambria"/>
              </a:rPr>
              <a:t>Effervescence was noted when </a:t>
            </a:r>
            <a:r>
              <a:rPr lang="en-IN" sz="2400" dirty="0" err="1">
                <a:solidFill>
                  <a:prstClr val="black">
                    <a:lumMod val="75000"/>
                    <a:lumOff val="25000"/>
                  </a:prstClr>
                </a:solidFill>
                <a:latin typeface="Cambria"/>
              </a:rPr>
              <a:t>NaOCl</a:t>
            </a:r>
            <a:r>
              <a:rPr lang="en-IN" sz="2400" dirty="0">
                <a:solidFill>
                  <a:prstClr val="black">
                    <a:lumMod val="75000"/>
                    <a:lumOff val="25000"/>
                  </a:prstClr>
                </a:solidFill>
                <a:latin typeface="Cambria"/>
              </a:rPr>
              <a:t> followed the use H</a:t>
            </a:r>
            <a:r>
              <a:rPr lang="en-IN" sz="2400" baseline="-25000" dirty="0">
                <a:solidFill>
                  <a:prstClr val="black">
                    <a:lumMod val="75000"/>
                    <a:lumOff val="25000"/>
                  </a:prstClr>
                </a:solidFill>
                <a:latin typeface="Cambria"/>
              </a:rPr>
              <a:t>2</a:t>
            </a:r>
            <a:r>
              <a:rPr lang="en-IN" sz="2400" dirty="0">
                <a:solidFill>
                  <a:prstClr val="black">
                    <a:lumMod val="75000"/>
                    <a:lumOff val="25000"/>
                  </a:prstClr>
                </a:solidFill>
                <a:latin typeface="Cambria"/>
              </a:rPr>
              <a:t>O</a:t>
            </a:r>
            <a:r>
              <a:rPr lang="en-IN" sz="2400" baseline="-25000" dirty="0">
                <a:solidFill>
                  <a:prstClr val="black">
                    <a:lumMod val="75000"/>
                    <a:lumOff val="25000"/>
                  </a:prstClr>
                </a:solidFill>
                <a:latin typeface="Cambria"/>
              </a:rPr>
              <a:t>2</a:t>
            </a:r>
            <a:r>
              <a:rPr lang="en-IN" sz="2400" dirty="0">
                <a:solidFill>
                  <a:prstClr val="black">
                    <a:lumMod val="75000"/>
                    <a:lumOff val="25000"/>
                  </a:prstClr>
                </a:solidFill>
                <a:latin typeface="Cambria"/>
              </a:rPr>
              <a:t> .</a:t>
            </a:r>
            <a:endParaRPr lang="en-SG" sz="2400" dirty="0">
              <a:solidFill>
                <a:prstClr val="black">
                  <a:lumMod val="75000"/>
                  <a:lumOff val="25000"/>
                </a:prstClr>
              </a:solidFill>
              <a:latin typeface="Cambria"/>
            </a:endParaRPr>
          </a:p>
        </p:txBody>
      </p:sp>
    </p:spTree>
    <p:extLst>
      <p:ext uri="{BB962C8B-B14F-4D97-AF65-F5344CB8AC3E}">
        <p14:creationId xmlns:p14="http://schemas.microsoft.com/office/powerpoint/2010/main" val="776610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IN" dirty="0" err="1"/>
              <a:t>NaOCl</a:t>
            </a:r>
            <a:r>
              <a:rPr lang="en-IN" dirty="0"/>
              <a:t> has solvent action on organic debris of pulp tissue.</a:t>
            </a:r>
          </a:p>
          <a:p>
            <a:pPr lvl="0"/>
            <a:endParaRPr lang="en-SG" dirty="0"/>
          </a:p>
          <a:p>
            <a:pPr lvl="0"/>
            <a:r>
              <a:rPr lang="en-IN" dirty="0"/>
              <a:t>Disinfecting action of both solutions.</a:t>
            </a:r>
          </a:p>
          <a:p>
            <a:pPr lvl="0"/>
            <a:endParaRPr lang="en-IN" dirty="0"/>
          </a:p>
          <a:p>
            <a:pPr lvl="0"/>
            <a:r>
              <a:rPr lang="en-IN" dirty="0"/>
              <a:t> Nascent O</a:t>
            </a:r>
            <a:r>
              <a:rPr lang="en-IN" baseline="-25000" dirty="0"/>
              <a:t>2</a:t>
            </a:r>
            <a:r>
              <a:rPr lang="en-IN" dirty="0"/>
              <a:t> destroys some strict anaerobes thus allowing deeper penetration of </a:t>
            </a:r>
            <a:r>
              <a:rPr lang="en-IN" dirty="0" err="1"/>
              <a:t>NaOCl</a:t>
            </a:r>
            <a:r>
              <a:rPr lang="en-IN" dirty="0"/>
              <a:t>.</a:t>
            </a:r>
          </a:p>
          <a:p>
            <a:pPr lvl="0"/>
            <a:endParaRPr lang="en-IN" dirty="0"/>
          </a:p>
          <a:p>
            <a:r>
              <a:rPr lang="en-US" dirty="0"/>
              <a:t>Bleaching action of both solution.</a:t>
            </a:r>
            <a:endParaRPr lang="en-IN" dirty="0"/>
          </a:p>
        </p:txBody>
      </p:sp>
      <p:sp>
        <p:nvSpPr>
          <p:cNvPr id="4" name="Title 1"/>
          <p:cNvSpPr>
            <a:spLocks noGrp="1"/>
          </p:cNvSpPr>
          <p:nvPr>
            <p:ph type="title"/>
          </p:nvPr>
        </p:nvSpPr>
        <p:spPr/>
        <p:txBody>
          <a:bodyPr/>
          <a:lstStyle/>
          <a:p>
            <a:r>
              <a:rPr lang="en-US" sz="4400" dirty="0">
                <a:solidFill>
                  <a:schemeClr val="tx1"/>
                </a:solidFill>
              </a:rPr>
              <a:t>	Advantages of combination</a:t>
            </a:r>
            <a:br>
              <a:rPr lang="en-SG" sz="4400" dirty="0">
                <a:solidFill>
                  <a:schemeClr val="tx1"/>
                </a:solidFill>
              </a:rPr>
            </a:br>
            <a:endParaRPr lang="en-IN" sz="4400" dirty="0">
              <a:solidFill>
                <a:schemeClr val="tx1"/>
              </a:solidFill>
            </a:endParaRPr>
          </a:p>
        </p:txBody>
      </p:sp>
    </p:spTree>
    <p:extLst>
      <p:ext uri="{BB962C8B-B14F-4D97-AF65-F5344CB8AC3E}">
        <p14:creationId xmlns:p14="http://schemas.microsoft.com/office/powerpoint/2010/main" val="374252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Disadvantage of combination</a:t>
            </a:r>
            <a:br>
              <a:rPr lang="en-SG" sz="4400" dirty="0">
                <a:solidFill>
                  <a:schemeClr val="tx1"/>
                </a:solidFill>
              </a:rPr>
            </a:br>
            <a:endParaRPr lang="en-IN" sz="4400" dirty="0">
              <a:solidFill>
                <a:schemeClr val="tx1"/>
              </a:solidFill>
            </a:endParaRPr>
          </a:p>
        </p:txBody>
      </p:sp>
      <p:graphicFrame>
        <p:nvGraphicFramePr>
          <p:cNvPr id="5" name="Content Placeholder 4"/>
          <p:cNvGraphicFramePr>
            <a:graphicFrameLocks noGrp="1"/>
          </p:cNvGraphicFramePr>
          <p:nvPr>
            <p:ph idx="1"/>
          </p:nvPr>
        </p:nvGraphicFramePr>
        <p:xfrm>
          <a:off x="2362200" y="1628801"/>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593179" y="5919664"/>
            <a:ext cx="172819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IN" sz="2400" dirty="0">
                <a:solidFill>
                  <a:prstClr val="black">
                    <a:lumMod val="75000"/>
                    <a:lumOff val="25000"/>
                  </a:prstClr>
                </a:solidFill>
                <a:latin typeface="Cambria"/>
              </a:rPr>
              <a:t>  Harrison</a:t>
            </a:r>
            <a:endParaRPr lang="en-IN" dirty="0">
              <a:solidFill>
                <a:prstClr val="white"/>
              </a:solidFill>
              <a:latin typeface="Cambria"/>
            </a:endParaRPr>
          </a:p>
        </p:txBody>
      </p:sp>
    </p:spTree>
    <p:extLst>
      <p:ext uri="{BB962C8B-B14F-4D97-AF65-F5344CB8AC3E}">
        <p14:creationId xmlns:p14="http://schemas.microsoft.com/office/powerpoint/2010/main" val="975870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285976"/>
            <a:ext cx="7467600" cy="3951337"/>
          </a:xfrm>
        </p:spPr>
        <p:txBody>
          <a:bodyPr>
            <a:noAutofit/>
          </a:bodyPr>
          <a:lstStyle/>
          <a:p>
            <a:pPr>
              <a:lnSpc>
                <a:spcPct val="150000"/>
              </a:lnSpc>
              <a:buNone/>
            </a:pPr>
            <a:endParaRPr lang="en-US" dirty="0"/>
          </a:p>
          <a:p>
            <a:pPr>
              <a:lnSpc>
                <a:spcPct val="150000"/>
              </a:lnSpc>
            </a:pPr>
            <a:r>
              <a:rPr lang="en-US" dirty="0"/>
              <a:t> An additive antimicrobial action. </a:t>
            </a:r>
            <a:endParaRPr lang="en-SG" dirty="0"/>
          </a:p>
          <a:p>
            <a:pPr>
              <a:lnSpc>
                <a:spcPct val="150000"/>
              </a:lnSpc>
            </a:pPr>
            <a:r>
              <a:rPr lang="en-US" dirty="0"/>
              <a:t>A tissue dissolving property that is better than that  obtained with use of CHX alone.</a:t>
            </a:r>
          </a:p>
          <a:p>
            <a:pPr>
              <a:lnSpc>
                <a:spcPct val="150000"/>
              </a:lnSpc>
            </a:pPr>
            <a:r>
              <a:rPr lang="en-US" dirty="0"/>
              <a:t> A solution less toxic than </a:t>
            </a:r>
            <a:r>
              <a:rPr lang="en-US" dirty="0" err="1"/>
              <a:t>NaOCl</a:t>
            </a:r>
            <a:r>
              <a:rPr lang="en-US" dirty="0"/>
              <a:t>.  </a:t>
            </a:r>
            <a:endParaRPr lang="en-SG" dirty="0"/>
          </a:p>
          <a:p>
            <a:endParaRPr lang="en-SG" dirty="0"/>
          </a:p>
        </p:txBody>
      </p:sp>
      <p:graphicFrame>
        <p:nvGraphicFramePr>
          <p:cNvPr id="4" name="Diagram 3"/>
          <p:cNvGraphicFramePr/>
          <p:nvPr/>
        </p:nvGraphicFramePr>
        <p:xfrm>
          <a:off x="3071664" y="388888"/>
          <a:ext cx="6216352" cy="224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4C6B1B0-C03C-480B-A271-A030354C9AE4}"/>
              </a:ext>
            </a:extLst>
          </p:cNvPr>
          <p:cNvSpPr/>
          <p:nvPr/>
        </p:nvSpPr>
        <p:spPr>
          <a:xfrm>
            <a:off x="3071664" y="1150204"/>
            <a:ext cx="946932" cy="830997"/>
          </a:xfrm>
          <a:prstGeom prst="rect">
            <a:avLst/>
          </a:prstGeom>
        </p:spPr>
        <p:txBody>
          <a:bodyPr wrap="square">
            <a:spAutoFit/>
          </a:bodyPr>
          <a:lstStyle/>
          <a:p>
            <a:r>
              <a:rPr lang="en-IN" sz="4800" dirty="0">
                <a:solidFill>
                  <a:prstClr val="black"/>
                </a:solidFill>
                <a:latin typeface="Cambria"/>
              </a:rPr>
              <a:t>2.</a:t>
            </a:r>
          </a:p>
        </p:txBody>
      </p:sp>
    </p:spTree>
    <p:extLst>
      <p:ext uri="{BB962C8B-B14F-4D97-AF65-F5344CB8AC3E}">
        <p14:creationId xmlns:p14="http://schemas.microsoft.com/office/powerpoint/2010/main" val="13036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7743" y="507821"/>
            <a:ext cx="4198257" cy="3928877"/>
          </a:xfrm>
        </p:spPr>
        <p:txBody>
          <a:bodyPr>
            <a:noAutofit/>
          </a:bodyPr>
          <a:lstStyle/>
          <a:p>
            <a:r>
              <a:rPr lang="en-US" dirty="0"/>
              <a:t>Baumgartner et al  studied their interaction and found the formation of a  precipitate.</a:t>
            </a:r>
          </a:p>
          <a:p>
            <a:endParaRPr lang="en-US" dirty="0"/>
          </a:p>
          <a:p>
            <a:r>
              <a:rPr lang="en-US" dirty="0"/>
              <a:t> by the acid– base reaction that occurs when </a:t>
            </a:r>
            <a:r>
              <a:rPr lang="en-US" dirty="0" err="1"/>
              <a:t>NaOCl</a:t>
            </a:r>
            <a:r>
              <a:rPr lang="en-US" dirty="0"/>
              <a:t> and CHX are mixed.</a:t>
            </a:r>
          </a:p>
          <a:p>
            <a:endParaRPr lang="en-US" dirty="0"/>
          </a:p>
          <a:p>
            <a:r>
              <a:rPr lang="en-US" dirty="0"/>
              <a:t>This proton exchange results in the formation of a neutral and insoluble substance precipitate.</a:t>
            </a:r>
          </a:p>
          <a:p>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200" y="1371600"/>
            <a:ext cx="3449232" cy="3697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67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endParaRPr lang="en-US" dirty="0"/>
          </a:p>
          <a:p>
            <a:r>
              <a:rPr lang="en-US" dirty="0"/>
              <a:t> Immediate reaction occurs when 2.0% CHX was combined with </a:t>
            </a:r>
            <a:r>
              <a:rPr lang="en-US" dirty="0" err="1"/>
              <a:t>NaOCl</a:t>
            </a:r>
            <a:r>
              <a:rPr lang="en-US" dirty="0"/>
              <a:t>, even at the low concentration </a:t>
            </a:r>
          </a:p>
          <a:p>
            <a:endParaRPr lang="en-US" dirty="0"/>
          </a:p>
          <a:p>
            <a:r>
              <a:rPr lang="en-US" dirty="0"/>
              <a:t>As the concentration increased , the color darkened and the precipitate thickened. </a:t>
            </a:r>
          </a:p>
        </p:txBody>
      </p:sp>
      <p:sp>
        <p:nvSpPr>
          <p:cNvPr id="2" name="Rectangle 1"/>
          <p:cNvSpPr/>
          <p:nvPr/>
        </p:nvSpPr>
        <p:spPr>
          <a:xfrm>
            <a:off x="7480894" y="6089521"/>
            <a:ext cx="2863578" cy="4564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defTabSz="457200">
              <a:lnSpc>
                <a:spcPct val="150000"/>
              </a:lnSpc>
              <a:spcBef>
                <a:spcPct val="20000"/>
              </a:spcBef>
              <a:buClr>
                <a:srgbClr val="A63212"/>
              </a:buClr>
              <a:buSzPct val="95000"/>
            </a:pPr>
            <a:r>
              <a:rPr lang="en-US" dirty="0">
                <a:solidFill>
                  <a:prstClr val="black"/>
                </a:solidFill>
                <a:latin typeface="Cambria"/>
              </a:rPr>
              <a:t>        Baumgartner et al  </a:t>
            </a:r>
            <a:endParaRPr lang="en-US" dirty="0">
              <a:solidFill>
                <a:prstClr val="black">
                  <a:lumMod val="75000"/>
                  <a:lumOff val="25000"/>
                </a:prstClr>
              </a:solidFill>
              <a:latin typeface="Cambria"/>
            </a:endParaRPr>
          </a:p>
        </p:txBody>
      </p:sp>
    </p:spTree>
    <p:extLst>
      <p:ext uri="{BB962C8B-B14F-4D97-AF65-F5344CB8AC3E}">
        <p14:creationId xmlns:p14="http://schemas.microsoft.com/office/powerpoint/2010/main" val="300472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2209800" y="533401"/>
            <a:ext cx="7458100" cy="5324491"/>
          </a:xfrm>
          <a:prstGeom prst="rect">
            <a:avLst/>
          </a:prstGeom>
          <a:noFill/>
          <a:ln w="9525">
            <a:noFill/>
            <a:miter lim="800000"/>
            <a:headEnd/>
            <a:tailEnd/>
          </a:ln>
        </p:spPr>
      </p:pic>
    </p:spTree>
    <p:extLst>
      <p:ext uri="{BB962C8B-B14F-4D97-AF65-F5344CB8AC3E}">
        <p14:creationId xmlns:p14="http://schemas.microsoft.com/office/powerpoint/2010/main" val="2024787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tx1"/>
                </a:solidFill>
              </a:rPr>
              <a:t> The precipitate, </a:t>
            </a:r>
            <a:r>
              <a:rPr lang="en-US" dirty="0" err="1">
                <a:solidFill>
                  <a:schemeClr val="tx1"/>
                </a:solidFill>
              </a:rPr>
              <a:t>para-chloroaniline</a:t>
            </a:r>
            <a:r>
              <a:rPr lang="en-US" dirty="0">
                <a:solidFill>
                  <a:schemeClr val="tx1"/>
                </a:solidFill>
              </a:rPr>
              <a:t> (PCA) has been shown to be toxic .</a:t>
            </a:r>
          </a:p>
          <a:p>
            <a:endParaRPr lang="en-US" dirty="0">
              <a:solidFill>
                <a:schemeClr val="tx1"/>
              </a:solidFill>
            </a:endParaRPr>
          </a:p>
          <a:p>
            <a:r>
              <a:rPr lang="en-US" dirty="0">
                <a:solidFill>
                  <a:schemeClr val="tx1"/>
                </a:solidFill>
              </a:rPr>
              <a:t>It is an aromatic amine, with the primary toxic effect is </a:t>
            </a:r>
            <a:r>
              <a:rPr lang="en-US" dirty="0" err="1">
                <a:solidFill>
                  <a:schemeClr val="tx1"/>
                </a:solidFill>
              </a:rPr>
              <a:t>methemogloblin</a:t>
            </a:r>
            <a:r>
              <a:rPr lang="en-US" dirty="0">
                <a:solidFill>
                  <a:schemeClr val="tx1"/>
                </a:solidFill>
              </a:rPr>
              <a:t> formation .</a:t>
            </a:r>
          </a:p>
          <a:p>
            <a:pPr>
              <a:buNone/>
            </a:pPr>
            <a:r>
              <a:rPr lang="en-US" dirty="0">
                <a:solidFill>
                  <a:schemeClr val="tx1"/>
                </a:solidFill>
              </a:rPr>
              <a:t> </a:t>
            </a:r>
          </a:p>
        </p:txBody>
      </p:sp>
    </p:spTree>
    <p:extLst>
      <p:ext uri="{BB962C8B-B14F-4D97-AF65-F5344CB8AC3E}">
        <p14:creationId xmlns:p14="http://schemas.microsoft.com/office/powerpoint/2010/main" val="65025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44776" y="1314450"/>
            <a:ext cx="6945313" cy="827088"/>
          </a:xfrm>
        </p:spPr>
        <p:txBody>
          <a:bodyPr/>
          <a:lstStyle/>
          <a:p>
            <a:pPr>
              <a:defRPr/>
            </a:pPr>
            <a:r>
              <a:rPr lang="en-US" b="1" dirty="0">
                <a:solidFill>
                  <a:schemeClr val="tx1"/>
                </a:solidFill>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2057400" y="2816225"/>
          <a:ext cx="7674428" cy="3320294"/>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val="20000"/>
                    </a:ext>
                  </a:extLst>
                </a:gridCol>
                <a:gridCol w="3344427">
                  <a:extLst>
                    <a:ext uri="{9D8B030D-6E8A-4147-A177-3AD203B41FA5}">
                      <a16:colId xmlns:a16="http://schemas.microsoft.com/office/drawing/2014/main" val="20001"/>
                    </a:ext>
                  </a:extLst>
                </a:gridCol>
                <a:gridCol w="2304502">
                  <a:extLst>
                    <a:ext uri="{9D8B030D-6E8A-4147-A177-3AD203B41FA5}">
                      <a16:colId xmlns:a16="http://schemas.microsoft.com/office/drawing/2014/main" val="20002"/>
                    </a:ext>
                  </a:extLst>
                </a:gridCol>
              </a:tblGrid>
              <a:tr h="340874">
                <a:tc>
                  <a:txBody>
                    <a:bodyPr/>
                    <a:lstStyle/>
                    <a:p>
                      <a:r>
                        <a:rPr lang="en-US" sz="1400" dirty="0"/>
                        <a:t>Core areas* </a:t>
                      </a:r>
                    </a:p>
                  </a:txBody>
                  <a:tcPr marL="68580" marR="68580" marT="34290" marB="34290"/>
                </a:tc>
                <a:tc>
                  <a:txBody>
                    <a:bodyPr/>
                    <a:lstStyle/>
                    <a:p>
                      <a:r>
                        <a:rPr lang="en-US" sz="1400" dirty="0"/>
                        <a:t>Domain</a:t>
                      </a:r>
                      <a:r>
                        <a:rPr lang="en-US" sz="1400" baseline="0" dirty="0"/>
                        <a:t> **</a:t>
                      </a:r>
                      <a:endParaRPr lang="en-US" sz="1400" dirty="0"/>
                    </a:p>
                  </a:txBody>
                  <a:tcPr marL="68580" marR="68580" marT="34290" marB="34290"/>
                </a:tc>
                <a:tc>
                  <a:txBody>
                    <a:bodyPr/>
                    <a:lstStyle/>
                    <a:p>
                      <a:r>
                        <a:rPr lang="en-US" sz="1400" dirty="0"/>
                        <a:t>Category #</a:t>
                      </a:r>
                    </a:p>
                  </a:txBody>
                  <a:tcPr marL="68580" marR="68580" marT="34290" marB="34290"/>
                </a:tc>
                <a:extLst>
                  <a:ext uri="{0D108BD9-81ED-4DB2-BD59-A6C34878D82A}">
                    <a16:rowId xmlns:a16="http://schemas.microsoft.com/office/drawing/2014/main" val="10000"/>
                  </a:ext>
                </a:extLst>
              </a:tr>
              <a:tr h="340874">
                <a:tc>
                  <a:txBody>
                    <a:bodyPr/>
                    <a:lstStyle/>
                    <a:p>
                      <a:r>
                        <a:rPr lang="en-US" sz="1400" dirty="0"/>
                        <a:t>ANATOMY OF PERIAPEX</a:t>
                      </a:r>
                    </a:p>
                    <a:p>
                      <a:r>
                        <a:rPr lang="en-US" sz="1400" dirty="0"/>
                        <a:t>CEMENTUM</a:t>
                      </a:r>
                    </a:p>
                    <a:p>
                      <a:r>
                        <a:rPr lang="en-US" sz="1400" dirty="0"/>
                        <a:t>PERIODOTAL LIGAMENT</a:t>
                      </a:r>
                    </a:p>
                    <a:p>
                      <a:r>
                        <a:rPr lang="en-US" sz="1400" dirty="0"/>
                        <a:t>INGLES CLASSIFICATION</a:t>
                      </a:r>
                    </a:p>
                    <a:p>
                      <a:r>
                        <a:rPr lang="en-US" sz="1400" dirty="0"/>
                        <a:t>ZONES OF FISH</a:t>
                      </a:r>
                    </a:p>
                  </a:txBody>
                  <a:tcPr marL="68580" marR="68580" marT="34290" marB="34290"/>
                </a:tc>
                <a:tc>
                  <a:txBody>
                    <a:bodyPr/>
                    <a:lstStyle/>
                    <a:p>
                      <a:r>
                        <a:rPr lang="en-US" sz="1400" dirty="0"/>
                        <a:t>COGNITIVE</a:t>
                      </a:r>
                    </a:p>
                  </a:txBody>
                  <a:tcPr marL="68580" marR="68580" marT="34290" marB="34290"/>
                </a:tc>
                <a:tc>
                  <a:txBody>
                    <a:bodyPr/>
                    <a:lstStyle/>
                    <a:p>
                      <a:r>
                        <a:rPr lang="en-US" sz="1400" dirty="0"/>
                        <a:t>MUST KNOW</a:t>
                      </a:r>
                    </a:p>
                  </a:txBody>
                  <a:tcPr marL="68580" marR="68580" marT="34290" marB="34290"/>
                </a:tc>
                <a:extLst>
                  <a:ext uri="{0D108BD9-81ED-4DB2-BD59-A6C34878D82A}">
                    <a16:rowId xmlns:a16="http://schemas.microsoft.com/office/drawing/2014/main" val="10001"/>
                  </a:ext>
                </a:extLst>
              </a:tr>
              <a:tr h="340874">
                <a:tc>
                  <a:txBody>
                    <a:bodyPr/>
                    <a:lstStyle/>
                    <a:p>
                      <a:r>
                        <a:rPr lang="en-US" sz="1400" dirty="0"/>
                        <a:t>PATHWAY OF ENTRY OF MICROORGANISMS IN TOOTH</a:t>
                      </a:r>
                    </a:p>
                  </a:txBody>
                  <a:tcPr marL="68580" marR="68580" marT="34290" marB="34290"/>
                </a:tc>
                <a:tc>
                  <a:txBody>
                    <a:bodyPr/>
                    <a:lstStyle/>
                    <a:p>
                      <a:r>
                        <a:rPr lang="en-US" sz="1400" dirty="0"/>
                        <a:t>PSYCHOMOTOR</a:t>
                      </a:r>
                    </a:p>
                  </a:txBody>
                  <a:tcPr marL="68580" marR="68580" marT="34290" marB="34290"/>
                </a:tc>
                <a:tc>
                  <a:txBody>
                    <a:bodyPr/>
                    <a:lstStyle/>
                    <a:p>
                      <a:r>
                        <a:rPr lang="en-US" sz="1400" dirty="0"/>
                        <a:t>NICE TO KNOW</a:t>
                      </a:r>
                    </a:p>
                  </a:txBody>
                  <a:tcPr marL="68580" marR="68580" marT="34290" marB="34290"/>
                </a:tc>
                <a:extLst>
                  <a:ext uri="{0D108BD9-81ED-4DB2-BD59-A6C34878D82A}">
                    <a16:rowId xmlns:a16="http://schemas.microsoft.com/office/drawing/2014/main" val="10002"/>
                  </a:ext>
                </a:extLst>
              </a:tr>
              <a:tr h="340874">
                <a:tc>
                  <a:txBody>
                    <a:bodyPr/>
                    <a:lstStyle/>
                    <a:p>
                      <a:r>
                        <a:rPr lang="en-US" sz="1400" dirty="0"/>
                        <a:t>DIAGNOSIS OF PERIAPICAL TISSUE</a:t>
                      </a:r>
                    </a:p>
                    <a:p>
                      <a:r>
                        <a:rPr lang="en-US" sz="1400" dirty="0"/>
                        <a:t>ENDO PERIO LESSIONS</a:t>
                      </a:r>
                    </a:p>
                  </a:txBody>
                  <a:tcPr marL="68580" marR="68580" marT="34290" marB="34290"/>
                </a:tc>
                <a:tc>
                  <a:txBody>
                    <a:bodyPr/>
                    <a:lstStyle/>
                    <a:p>
                      <a:r>
                        <a:rPr lang="en-US" sz="1400" dirty="0"/>
                        <a:t>AFFECTIVE</a:t>
                      </a:r>
                    </a:p>
                  </a:txBody>
                  <a:tcPr marL="68580" marR="68580" marT="34290" marB="34290"/>
                </a:tc>
                <a:tc>
                  <a:txBody>
                    <a:bodyPr/>
                    <a:lstStyle/>
                    <a:p>
                      <a:r>
                        <a:rPr lang="en-US" sz="1400" dirty="0"/>
                        <a:t>DESIRE TO KNOW</a:t>
                      </a:r>
                    </a:p>
                  </a:txBody>
                  <a:tcPr marL="68580" marR="68580" marT="34290" marB="34290"/>
                </a:tc>
                <a:extLst>
                  <a:ext uri="{0D108BD9-81ED-4DB2-BD59-A6C34878D82A}">
                    <a16:rowId xmlns:a16="http://schemas.microsoft.com/office/drawing/2014/main" val="10003"/>
                  </a:ext>
                </a:extLst>
              </a:tr>
            </a:tbl>
          </a:graphicData>
        </a:graphic>
      </p:graphicFrame>
      <p:sp>
        <p:nvSpPr>
          <p:cNvPr id="9241" name="Rectangle 3"/>
          <p:cNvSpPr>
            <a:spLocks noChangeArrowheads="1"/>
          </p:cNvSpPr>
          <p:nvPr/>
        </p:nvSpPr>
        <p:spPr bwMode="auto">
          <a:xfrm>
            <a:off x="2405064" y="2266950"/>
            <a:ext cx="7348537" cy="738188"/>
          </a:xfrm>
          <a:prstGeom prst="rect">
            <a:avLst/>
          </a:prstGeom>
          <a:noFill/>
          <a:ln w="9525">
            <a:noFill/>
            <a:miter lim="800000"/>
            <a:headEnd/>
            <a:tailEnd/>
          </a:ln>
        </p:spPr>
        <p:txBody>
          <a:bodyPr>
            <a:spAutoFit/>
          </a:bodyPr>
          <a:lstStyle/>
          <a:p>
            <a:pPr eaLnBrk="1" hangingPunct="1"/>
            <a:r>
              <a:rPr lang="en-US" sz="2100" b="1">
                <a:latin typeface="Times New Roman" pitchFamily="18" charset="0"/>
                <a:cs typeface="Times New Roman" pitchFamily="18" charset="0"/>
              </a:rPr>
              <a:t>At the end of this presentation the learner is expected to know ;</a:t>
            </a:r>
            <a:endParaRPr lang="en-US" sz="2100"/>
          </a:p>
        </p:txBody>
      </p:sp>
      <p:sp>
        <p:nvSpPr>
          <p:cNvPr id="9242" name="Slide Number Placeholder 4"/>
          <p:cNvSpPr>
            <a:spLocks noGrp="1" noChangeArrowheads="1"/>
          </p:cNvSpPr>
          <p:nvPr>
            <p:ph type="sldNum" sz="quarter" idx="11"/>
          </p:nvPr>
        </p:nvSpPr>
        <p:spPr bwMode="auto">
          <a:xfrm rot="5400000">
            <a:off x="8513763" y="3736976"/>
            <a:ext cx="3200400" cy="365125"/>
          </a:xfrm>
          <a:noFill/>
          <a:ln>
            <a:miter lim="800000"/>
            <a:headEnd/>
            <a:tailEnd/>
          </a:ln>
        </p:spPr>
        <p:txBody>
          <a:bodyPr/>
          <a:lstStyle/>
          <a:p>
            <a:pPr algn="l"/>
            <a:fld id="{5C470C57-D0EE-49A7-AE61-940FD1D57264}" type="slidenum">
              <a:rPr lang="en-US" sz="1200">
                <a:solidFill>
                  <a:schemeClr val="tx2"/>
                </a:solidFill>
              </a:rPr>
              <a:pPr algn="l"/>
              <a:t>2</a:t>
            </a:fld>
            <a:endParaRPr lang="en-US" sz="120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295401"/>
            <a:ext cx="7467600" cy="3951337"/>
          </a:xfrm>
        </p:spPr>
        <p:txBody>
          <a:bodyPr/>
          <a:lstStyle/>
          <a:p>
            <a:pPr>
              <a:lnSpc>
                <a:spcPct val="150000"/>
              </a:lnSpc>
            </a:pPr>
            <a:r>
              <a:rPr lang="en-US" dirty="0">
                <a:solidFill>
                  <a:schemeClr val="tx1"/>
                </a:solidFill>
              </a:rPr>
              <a:t>Short-term exposure of humans to PCA results in cyanosis, which is a manifestation of methemoglobin formation.</a:t>
            </a:r>
          </a:p>
          <a:p>
            <a:pPr>
              <a:lnSpc>
                <a:spcPct val="150000"/>
              </a:lnSpc>
            </a:pPr>
            <a:endParaRPr lang="en-US" dirty="0">
              <a:solidFill>
                <a:schemeClr val="tx1"/>
              </a:solidFill>
            </a:endParaRPr>
          </a:p>
          <a:p>
            <a:pPr>
              <a:lnSpc>
                <a:spcPct val="150000"/>
              </a:lnSpc>
            </a:pPr>
            <a:r>
              <a:rPr lang="en-US" dirty="0" err="1">
                <a:solidFill>
                  <a:schemeClr val="tx1"/>
                </a:solidFill>
              </a:rPr>
              <a:t>NaOCl</a:t>
            </a:r>
            <a:r>
              <a:rPr lang="en-US" dirty="0">
                <a:solidFill>
                  <a:schemeClr val="tx1"/>
                </a:solidFill>
              </a:rPr>
              <a:t>/CHX precipitate tends to</a:t>
            </a:r>
            <a:r>
              <a:rPr lang="en-SG" dirty="0">
                <a:solidFill>
                  <a:schemeClr val="tx1"/>
                </a:solidFill>
              </a:rPr>
              <a:t> </a:t>
            </a:r>
            <a:r>
              <a:rPr lang="en-US" dirty="0">
                <a:solidFill>
                  <a:schemeClr val="tx1"/>
                </a:solidFill>
              </a:rPr>
              <a:t>occlude the dentinal tubules.</a:t>
            </a:r>
          </a:p>
          <a:p>
            <a:pPr>
              <a:lnSpc>
                <a:spcPct val="150000"/>
              </a:lnSpc>
            </a:pPr>
            <a:endParaRPr lang="en-SG" dirty="0">
              <a:solidFill>
                <a:schemeClr val="tx1"/>
              </a:solidFill>
            </a:endParaRPr>
          </a:p>
          <a:p>
            <a:pPr>
              <a:lnSpc>
                <a:spcPct val="150000"/>
              </a:lnSpc>
            </a:pPr>
            <a:endParaRPr lang="en-SG" dirty="0">
              <a:solidFill>
                <a:schemeClr val="tx1"/>
              </a:solidFill>
            </a:endParaRPr>
          </a:p>
          <a:p>
            <a:endParaRPr lang="en-IN" dirty="0"/>
          </a:p>
        </p:txBody>
      </p:sp>
    </p:spTree>
    <p:extLst>
      <p:ext uri="{BB962C8B-B14F-4D97-AF65-F5344CB8AC3E}">
        <p14:creationId xmlns:p14="http://schemas.microsoft.com/office/powerpoint/2010/main" val="233814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855640" y="190376"/>
          <a:ext cx="6216352"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948AE572-6572-49E0-A3FB-4B6C096D9869}"/>
              </a:ext>
            </a:extLst>
          </p:cNvPr>
          <p:cNvSpPr/>
          <p:nvPr/>
        </p:nvSpPr>
        <p:spPr>
          <a:xfrm>
            <a:off x="3124200" y="838201"/>
            <a:ext cx="914400" cy="830997"/>
          </a:xfrm>
          <a:prstGeom prst="rect">
            <a:avLst/>
          </a:prstGeom>
        </p:spPr>
        <p:txBody>
          <a:bodyPr wrap="square">
            <a:spAutoFit/>
          </a:bodyPr>
          <a:lstStyle/>
          <a:p>
            <a:r>
              <a:rPr lang="en-IN" sz="4800" dirty="0">
                <a:solidFill>
                  <a:prstClr val="black"/>
                </a:solidFill>
                <a:latin typeface="Cambria"/>
              </a:rPr>
              <a:t>3.</a:t>
            </a:r>
          </a:p>
        </p:txBody>
      </p:sp>
      <p:sp>
        <p:nvSpPr>
          <p:cNvPr id="7" name="Content Placeholder 6">
            <a:extLst>
              <a:ext uri="{FF2B5EF4-FFF2-40B4-BE49-F238E27FC236}">
                <a16:creationId xmlns:a16="http://schemas.microsoft.com/office/drawing/2014/main" id="{114EFCEB-2011-4C2A-BE95-448FBE371FD8}"/>
              </a:ext>
            </a:extLst>
          </p:cNvPr>
          <p:cNvSpPr>
            <a:spLocks noGrp="1"/>
          </p:cNvSpPr>
          <p:nvPr>
            <p:ph idx="1"/>
          </p:nvPr>
        </p:nvSpPr>
        <p:spPr/>
        <p:txBody>
          <a:bodyPr/>
          <a:lstStyle/>
          <a:p>
            <a:endParaRPr lang="en-IN" dirty="0"/>
          </a:p>
          <a:p>
            <a:r>
              <a:rPr lang="en-GB" dirty="0"/>
              <a:t>CHX is not degraded by EDTA under normal conditions. The precipitate is most likely a salt formed by electrostatic neutralization of cationic CHX by anionic EDTA. The suspected net ionic equation is: </a:t>
            </a:r>
            <a:endParaRPr lang="en-IN" dirty="0"/>
          </a:p>
          <a:p>
            <a:endParaRPr lang="en-IN" dirty="0"/>
          </a:p>
        </p:txBody>
      </p:sp>
      <p:sp>
        <p:nvSpPr>
          <p:cNvPr id="8" name="Rectangle 7">
            <a:extLst>
              <a:ext uri="{FF2B5EF4-FFF2-40B4-BE49-F238E27FC236}">
                <a16:creationId xmlns:a16="http://schemas.microsoft.com/office/drawing/2014/main" id="{89DE6802-D08D-4D1A-8C5A-BD6A03E72473}"/>
              </a:ext>
            </a:extLst>
          </p:cNvPr>
          <p:cNvSpPr/>
          <p:nvPr/>
        </p:nvSpPr>
        <p:spPr>
          <a:xfrm>
            <a:off x="2362200" y="4395357"/>
            <a:ext cx="8001000" cy="1205458"/>
          </a:xfrm>
          <a:prstGeom prst="rect">
            <a:avLst/>
          </a:prstGeom>
        </p:spPr>
        <p:txBody>
          <a:bodyPr wrap="square">
            <a:spAutoFit/>
          </a:bodyPr>
          <a:lstStyle/>
          <a:p>
            <a:pPr algn="just">
              <a:spcBef>
                <a:spcPts val="150"/>
              </a:spcBef>
              <a:spcAft>
                <a:spcPts val="150"/>
              </a:spcAft>
            </a:pPr>
            <a:r>
              <a:rPr lang="en-GB" sz="2300" b="1" dirty="0">
                <a:solidFill>
                  <a:srgbClr val="000000"/>
                </a:solidFill>
                <a:latin typeface="Cambria"/>
                <a:ea typeface="Calibri" panose="020F0502020204030204" pitchFamily="34" charset="0"/>
              </a:rPr>
              <a:t>2HEDTA3- (</a:t>
            </a:r>
            <a:r>
              <a:rPr lang="en-GB" sz="2300" b="1" dirty="0" err="1">
                <a:solidFill>
                  <a:srgbClr val="000000"/>
                </a:solidFill>
                <a:latin typeface="Cambria"/>
                <a:ea typeface="Calibri" panose="020F0502020204030204" pitchFamily="34" charset="0"/>
              </a:rPr>
              <a:t>aq</a:t>
            </a:r>
            <a:r>
              <a:rPr lang="en-GB" sz="2300" b="1" dirty="0">
                <a:solidFill>
                  <a:srgbClr val="000000"/>
                </a:solidFill>
                <a:latin typeface="Cambria"/>
                <a:ea typeface="Calibri" panose="020F0502020204030204" pitchFamily="34" charset="0"/>
              </a:rPr>
              <a:t>) + 3H2CHX2+ (</a:t>
            </a:r>
            <a:r>
              <a:rPr lang="en-GB" sz="2300" b="1" dirty="0" err="1">
                <a:solidFill>
                  <a:srgbClr val="000000"/>
                </a:solidFill>
                <a:latin typeface="Cambria"/>
                <a:ea typeface="Calibri" panose="020F0502020204030204" pitchFamily="34" charset="0"/>
              </a:rPr>
              <a:t>aq</a:t>
            </a:r>
            <a:r>
              <a:rPr lang="en-GB" sz="2300" b="1" dirty="0">
                <a:solidFill>
                  <a:srgbClr val="000000"/>
                </a:solidFill>
                <a:latin typeface="Cambria"/>
                <a:ea typeface="Calibri" panose="020F0502020204030204" pitchFamily="34" charset="0"/>
              </a:rPr>
              <a:t>) ↔ (HEDTA)2(H2CHX)3(S) </a:t>
            </a:r>
            <a:endParaRPr lang="en-IN" sz="2300" dirty="0">
              <a:solidFill>
                <a:prstClr val="black"/>
              </a:solidFill>
              <a:latin typeface="Cambria"/>
              <a:ea typeface="Calibri" panose="020F0502020204030204" pitchFamily="34" charset="0"/>
            </a:endParaRPr>
          </a:p>
          <a:p>
            <a:pPr algn="just">
              <a:spcBef>
                <a:spcPts val="150"/>
              </a:spcBef>
              <a:spcAft>
                <a:spcPts val="150"/>
              </a:spcAft>
            </a:pPr>
            <a:r>
              <a:rPr lang="en-GB" sz="2300" b="1" dirty="0">
                <a:solidFill>
                  <a:srgbClr val="000000"/>
                </a:solidFill>
                <a:latin typeface="Cambria"/>
                <a:ea typeface="Calibri" panose="020F0502020204030204" pitchFamily="34" charset="0"/>
              </a:rPr>
              <a:t> </a:t>
            </a:r>
            <a:endParaRPr lang="en-IN" sz="2300" dirty="0">
              <a:solidFill>
                <a:prstClr val="black"/>
              </a:solidFill>
              <a:latin typeface="Cambria"/>
              <a:ea typeface="Calibri" panose="020F0502020204030204" pitchFamily="34" charset="0"/>
            </a:endParaRPr>
          </a:p>
        </p:txBody>
      </p:sp>
    </p:spTree>
    <p:extLst>
      <p:ext uri="{BB962C8B-B14F-4D97-AF65-F5344CB8AC3E}">
        <p14:creationId xmlns:p14="http://schemas.microsoft.com/office/powerpoint/2010/main" val="414206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42864" y="980728"/>
            <a:ext cx="8229600" cy="4325112"/>
          </a:xfrm>
        </p:spPr>
        <p:txBody>
          <a:bodyPr>
            <a:normAutofit/>
          </a:bodyPr>
          <a:lstStyle/>
          <a:p>
            <a:r>
              <a:rPr lang="en-US" dirty="0">
                <a:solidFill>
                  <a:schemeClr val="tx1"/>
                </a:solidFill>
              </a:rPr>
              <a:t>CHX + EDTA  produces a white precipitate.</a:t>
            </a:r>
          </a:p>
          <a:p>
            <a:endParaRPr lang="en-US" sz="28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16834"/>
            <a:ext cx="2209800" cy="2775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7EFC90B8-FF60-4670-90BD-9BC02320D7FD}"/>
              </a:ext>
            </a:extLst>
          </p:cNvPr>
          <p:cNvSpPr/>
          <p:nvPr/>
        </p:nvSpPr>
        <p:spPr>
          <a:xfrm>
            <a:off x="2042864" y="5297269"/>
            <a:ext cx="8229600" cy="1154162"/>
          </a:xfrm>
          <a:prstGeom prst="rect">
            <a:avLst/>
          </a:prstGeom>
        </p:spPr>
        <p:txBody>
          <a:bodyPr wrap="square">
            <a:spAutoFit/>
          </a:bodyPr>
          <a:lstStyle/>
          <a:p>
            <a:pPr algn="ctr"/>
            <a:r>
              <a:rPr lang="en-GB" sz="2300" dirty="0">
                <a:solidFill>
                  <a:srgbClr val="000000"/>
                </a:solidFill>
                <a:latin typeface="Cambria"/>
                <a:ea typeface="Calibri" panose="020F0502020204030204" pitchFamily="34" charset="0"/>
              </a:rPr>
              <a:t>The clinical significance of this precipitate is largely unknown. It seems that the ability of EDTA to remove the smear layer is reduced. </a:t>
            </a:r>
            <a:endParaRPr lang="en-IN" sz="2300" dirty="0">
              <a:solidFill>
                <a:prstClr val="black"/>
              </a:solidFill>
              <a:latin typeface="Cambria"/>
            </a:endParaRPr>
          </a:p>
        </p:txBody>
      </p:sp>
    </p:spTree>
    <p:extLst>
      <p:ext uri="{BB962C8B-B14F-4D97-AF65-F5344CB8AC3E}">
        <p14:creationId xmlns:p14="http://schemas.microsoft.com/office/powerpoint/2010/main" val="205671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615988"/>
            <a:ext cx="7467600" cy="4013412"/>
          </a:xfrm>
        </p:spPr>
        <p:txBody>
          <a:bodyPr>
            <a:normAutofit/>
          </a:bodyPr>
          <a:lstStyle/>
          <a:p>
            <a:endParaRPr lang="en-US" dirty="0"/>
          </a:p>
          <a:p>
            <a:r>
              <a:rPr lang="en-US" dirty="0"/>
              <a:t>When used in combination, they were more effective than CHX alone.</a:t>
            </a:r>
          </a:p>
          <a:p>
            <a:endParaRPr lang="en-US" dirty="0"/>
          </a:p>
          <a:p>
            <a:r>
              <a:rPr lang="en-US" dirty="0"/>
              <a:t>The action of hydrogen peroxide on smear layer could allow penetration of CHX into the dentinal tubules. </a:t>
            </a:r>
          </a:p>
          <a:p>
            <a:pPr marL="0" indent="0">
              <a:buNone/>
            </a:pPr>
            <a:endParaRPr lang="en-US" dirty="0"/>
          </a:p>
          <a:p>
            <a:endParaRPr lang="en-US" dirty="0"/>
          </a:p>
        </p:txBody>
      </p:sp>
      <p:graphicFrame>
        <p:nvGraphicFramePr>
          <p:cNvPr id="4" name="Diagram 3"/>
          <p:cNvGraphicFramePr/>
          <p:nvPr/>
        </p:nvGraphicFramePr>
        <p:xfrm>
          <a:off x="3143672" y="332656"/>
          <a:ext cx="6216352"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B54B6AB-7BC0-450D-8C6F-F4DD78119A7E}"/>
              </a:ext>
            </a:extLst>
          </p:cNvPr>
          <p:cNvSpPr txBox="1"/>
          <p:nvPr/>
        </p:nvSpPr>
        <p:spPr>
          <a:xfrm>
            <a:off x="3124200" y="1066801"/>
            <a:ext cx="838200" cy="830997"/>
          </a:xfrm>
          <a:prstGeom prst="rect">
            <a:avLst/>
          </a:prstGeom>
          <a:noFill/>
        </p:spPr>
        <p:txBody>
          <a:bodyPr wrap="square" rtlCol="0">
            <a:spAutoFit/>
          </a:bodyPr>
          <a:lstStyle/>
          <a:p>
            <a:r>
              <a:rPr lang="en-IN" sz="4800" dirty="0">
                <a:solidFill>
                  <a:prstClr val="black"/>
                </a:solidFill>
                <a:latin typeface="Cambria"/>
              </a:rPr>
              <a:t> 4.</a:t>
            </a:r>
          </a:p>
        </p:txBody>
      </p:sp>
    </p:spTree>
    <p:extLst>
      <p:ext uri="{BB962C8B-B14F-4D97-AF65-F5344CB8AC3E}">
        <p14:creationId xmlns:p14="http://schemas.microsoft.com/office/powerpoint/2010/main" val="77206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CHX kills most of the bacteria in the area adjacent to the lumen while at the deeper layers it has diminished effect.</a:t>
            </a:r>
          </a:p>
          <a:p>
            <a:endParaRPr lang="en-US" dirty="0"/>
          </a:p>
          <a:p>
            <a:r>
              <a:rPr lang="en-US" dirty="0"/>
              <a:t>Hydrogen peroxide can penetrate more easily and affect bacteria in deep layers of the lumen.</a:t>
            </a:r>
            <a:endParaRPr lang="en-IN" dirty="0"/>
          </a:p>
        </p:txBody>
      </p:sp>
    </p:spTree>
    <p:extLst>
      <p:ext uri="{BB962C8B-B14F-4D97-AF65-F5344CB8AC3E}">
        <p14:creationId xmlns:p14="http://schemas.microsoft.com/office/powerpoint/2010/main" val="6850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a:p>
          <a:p>
            <a:endParaRPr lang="en-US" dirty="0"/>
          </a:p>
          <a:p>
            <a:r>
              <a:rPr lang="en-US" dirty="0"/>
              <a:t>This combination is effective against – Gram positive and Gram negative organisms, Fungi, Facultative anaerobes &amp; aerobes.</a:t>
            </a:r>
            <a:endParaRPr lang="en-SG" dirty="0"/>
          </a:p>
          <a:p>
            <a:endParaRPr lang="en-SG" dirty="0"/>
          </a:p>
          <a:p>
            <a:endParaRPr lang="en-SG" dirty="0"/>
          </a:p>
        </p:txBody>
      </p:sp>
    </p:spTree>
    <p:extLst>
      <p:ext uri="{BB962C8B-B14F-4D97-AF65-F5344CB8AC3E}">
        <p14:creationId xmlns:p14="http://schemas.microsoft.com/office/powerpoint/2010/main" val="3560464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813526"/>
            <a:ext cx="8534400" cy="3968274"/>
          </a:xfrm>
        </p:spPr>
        <p:txBody>
          <a:bodyPr/>
          <a:lstStyle/>
          <a:p>
            <a:endParaRPr lang="en-US" dirty="0"/>
          </a:p>
          <a:p>
            <a:r>
              <a:rPr lang="en-US" dirty="0" err="1"/>
              <a:t>Bystrom</a:t>
            </a:r>
            <a:r>
              <a:rPr lang="en-US" dirty="0"/>
              <a:t> &amp; </a:t>
            </a:r>
            <a:r>
              <a:rPr lang="en-US" dirty="0" err="1"/>
              <a:t>Sundquis</a:t>
            </a:r>
            <a:r>
              <a:rPr lang="en-US" dirty="0"/>
              <a:t> found that the combined use of EDTA &amp; </a:t>
            </a:r>
            <a:r>
              <a:rPr lang="en-US" dirty="0" err="1"/>
              <a:t>NaOCl</a:t>
            </a:r>
            <a:r>
              <a:rPr lang="en-US" dirty="0"/>
              <a:t> solution was more effective than </a:t>
            </a:r>
            <a:r>
              <a:rPr lang="en-US" dirty="0" err="1"/>
              <a:t>NaOCl</a:t>
            </a:r>
            <a:r>
              <a:rPr lang="en-US" dirty="0"/>
              <a:t>  alone.</a:t>
            </a:r>
          </a:p>
          <a:p>
            <a:endParaRPr lang="en-US" dirty="0"/>
          </a:p>
          <a:p>
            <a:r>
              <a:rPr lang="en-US" dirty="0"/>
              <a:t> </a:t>
            </a:r>
            <a:r>
              <a:rPr lang="en-US" dirty="0" err="1"/>
              <a:t>NaOCl</a:t>
            </a:r>
            <a:r>
              <a:rPr lang="en-US" dirty="0"/>
              <a:t> dissolves and aids in the removal of the organic component and EDTA aids in the removal of the inorganic calcific component of the smear layer.</a:t>
            </a:r>
            <a:endParaRPr lang="en-SG" dirty="0"/>
          </a:p>
        </p:txBody>
      </p:sp>
      <p:graphicFrame>
        <p:nvGraphicFramePr>
          <p:cNvPr id="5" name="Diagram 4"/>
          <p:cNvGraphicFramePr/>
          <p:nvPr/>
        </p:nvGraphicFramePr>
        <p:xfrm>
          <a:off x="2999656" y="172864"/>
          <a:ext cx="7287344" cy="2951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764AC29-9799-436B-9831-3169E63D5ABC}"/>
              </a:ext>
            </a:extLst>
          </p:cNvPr>
          <p:cNvSpPr txBox="1"/>
          <p:nvPr/>
        </p:nvSpPr>
        <p:spPr>
          <a:xfrm>
            <a:off x="3276600" y="1226404"/>
            <a:ext cx="1295400" cy="830997"/>
          </a:xfrm>
          <a:prstGeom prst="rect">
            <a:avLst/>
          </a:prstGeom>
          <a:noFill/>
        </p:spPr>
        <p:txBody>
          <a:bodyPr wrap="square" rtlCol="0">
            <a:spAutoFit/>
          </a:bodyPr>
          <a:lstStyle/>
          <a:p>
            <a:r>
              <a:rPr lang="en-IN" sz="4800" dirty="0">
                <a:solidFill>
                  <a:prstClr val="black"/>
                </a:solidFill>
                <a:latin typeface="Cambria"/>
              </a:rPr>
              <a:t>5.</a:t>
            </a:r>
          </a:p>
        </p:txBody>
      </p:sp>
    </p:spTree>
    <p:extLst>
      <p:ext uri="{BB962C8B-B14F-4D97-AF65-F5344CB8AC3E}">
        <p14:creationId xmlns:p14="http://schemas.microsoft.com/office/powerpoint/2010/main" val="3281024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823" y="304800"/>
            <a:ext cx="8276354" cy="5943600"/>
          </a:xfrm>
        </p:spPr>
        <p:txBody>
          <a:bodyPr>
            <a:normAutofit/>
          </a:bodyPr>
          <a:lstStyle/>
          <a:p>
            <a:r>
              <a:rPr lang="en-US" dirty="0"/>
              <a:t>But both citric acid and EDTA immediately reduce the available chlorine in solution, rendering the sodium hypochlorite irrigant ineffective on bacteria and necrotic tissue . </a:t>
            </a:r>
          </a:p>
          <a:p>
            <a:endParaRPr lang="en-US" dirty="0"/>
          </a:p>
          <a:p>
            <a:endParaRPr lang="en-US" dirty="0"/>
          </a:p>
          <a:p>
            <a:endParaRPr lang="en-US" dirty="0"/>
          </a:p>
          <a:p>
            <a:r>
              <a:rPr lang="en-US" dirty="0"/>
              <a:t>The “bubbling effect” or effervescence is only proof of the chemical reaction that takes place between hypochlorite on the one hand and EDTA on the other hand, resulting in evaporating gas due to release of chlorine ion.</a:t>
            </a:r>
          </a:p>
          <a:p>
            <a:endParaRPr lang="en-US" dirty="0"/>
          </a:p>
          <a:p>
            <a:pPr>
              <a:buNone/>
            </a:pPr>
            <a:r>
              <a:rPr lang="en-US" dirty="0"/>
              <a:t> </a:t>
            </a:r>
          </a:p>
          <a:p>
            <a:endParaRPr lang="en-US" dirty="0"/>
          </a:p>
          <a:p>
            <a:endParaRPr lang="en-US" dirty="0"/>
          </a:p>
          <a:p>
            <a:endParaRPr lang="en-SG" dirty="0"/>
          </a:p>
        </p:txBody>
      </p:sp>
      <p:sp>
        <p:nvSpPr>
          <p:cNvPr id="4" name="TextBox 3"/>
          <p:cNvSpPr txBox="1"/>
          <p:nvPr/>
        </p:nvSpPr>
        <p:spPr>
          <a:xfrm>
            <a:off x="8305800" y="1752600"/>
            <a:ext cx="158248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a:solidFill>
                  <a:prstClr val="white"/>
                </a:solidFill>
                <a:latin typeface="Cambria"/>
              </a:rPr>
              <a:t> </a:t>
            </a:r>
            <a:r>
              <a:rPr lang="en-US" dirty="0" err="1">
                <a:solidFill>
                  <a:prstClr val="white"/>
                </a:solidFill>
                <a:latin typeface="Cambria"/>
              </a:rPr>
              <a:t>Zehnder</a:t>
            </a:r>
            <a:r>
              <a:rPr lang="en-US" dirty="0">
                <a:solidFill>
                  <a:prstClr val="white"/>
                </a:solidFill>
                <a:latin typeface="Cambria"/>
              </a:rPr>
              <a:t> et al </a:t>
            </a:r>
            <a:endParaRPr lang="en-SG" dirty="0">
              <a:solidFill>
                <a:prstClr val="white"/>
              </a:solidFill>
              <a:latin typeface="Cambria"/>
            </a:endParaRPr>
          </a:p>
        </p:txBody>
      </p:sp>
      <p:sp>
        <p:nvSpPr>
          <p:cNvPr id="5" name="TextBox 4">
            <a:extLst>
              <a:ext uri="{FF2B5EF4-FFF2-40B4-BE49-F238E27FC236}">
                <a16:creationId xmlns:a16="http://schemas.microsoft.com/office/drawing/2014/main" id="{ED648974-0396-44CB-85A2-3E33569304D4}"/>
              </a:ext>
            </a:extLst>
          </p:cNvPr>
          <p:cNvSpPr txBox="1"/>
          <p:nvPr/>
        </p:nvSpPr>
        <p:spPr>
          <a:xfrm>
            <a:off x="7620001" y="5486401"/>
            <a:ext cx="261417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400" dirty="0">
                <a:solidFill>
                  <a:prstClr val="white"/>
                </a:solidFill>
                <a:latin typeface="Cambria"/>
              </a:rPr>
              <a:t>Baumgartner et al </a:t>
            </a:r>
            <a:endParaRPr lang="en-SG" sz="2400" dirty="0">
              <a:solidFill>
                <a:prstClr val="white"/>
              </a:solidFill>
              <a:latin typeface="Cambria"/>
            </a:endParaRPr>
          </a:p>
        </p:txBody>
      </p:sp>
    </p:spTree>
    <p:extLst>
      <p:ext uri="{BB962C8B-B14F-4D97-AF65-F5344CB8AC3E}">
        <p14:creationId xmlns:p14="http://schemas.microsoft.com/office/powerpoint/2010/main" val="416398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357984"/>
            <a:ext cx="7467600" cy="3951337"/>
          </a:xfrm>
        </p:spPr>
        <p:txBody>
          <a:bodyPr>
            <a:normAutofit/>
          </a:bodyPr>
          <a:lstStyle/>
          <a:p>
            <a:endParaRPr lang="en-US" dirty="0">
              <a:solidFill>
                <a:schemeClr val="tx1"/>
              </a:solidFill>
            </a:endParaRPr>
          </a:p>
          <a:p>
            <a:r>
              <a:rPr lang="en-US" dirty="0">
                <a:solidFill>
                  <a:schemeClr val="tx1"/>
                </a:solidFill>
              </a:rPr>
              <a:t>MTAD is an effective solution for the removal of the smear layer when used as a final rinse.</a:t>
            </a:r>
          </a:p>
          <a:p>
            <a:endParaRPr lang="en-US" dirty="0">
              <a:solidFill>
                <a:schemeClr val="tx1"/>
              </a:solidFill>
            </a:endParaRPr>
          </a:p>
          <a:p>
            <a:r>
              <a:rPr lang="en-US" dirty="0">
                <a:solidFill>
                  <a:schemeClr val="tx1"/>
                </a:solidFill>
              </a:rPr>
              <a:t> It does not significantly change the structure of the dentinal tubules when used in conjunction with </a:t>
            </a:r>
            <a:r>
              <a:rPr lang="en-US" dirty="0" err="1">
                <a:solidFill>
                  <a:schemeClr val="tx1"/>
                </a:solidFill>
              </a:rPr>
              <a:t>NaOCl</a:t>
            </a:r>
            <a:r>
              <a:rPr lang="en-US" dirty="0">
                <a:solidFill>
                  <a:schemeClr val="tx1"/>
                </a:solidFill>
              </a:rPr>
              <a:t> as a root canal irrigant.</a:t>
            </a:r>
            <a:endParaRPr lang="en-SG" dirty="0">
              <a:solidFill>
                <a:schemeClr val="tx1"/>
              </a:solidFill>
            </a:endParaRPr>
          </a:p>
          <a:p>
            <a:pPr>
              <a:buNone/>
            </a:pPr>
            <a:endParaRPr lang="en-US" dirty="0">
              <a:solidFill>
                <a:schemeClr val="tx1"/>
              </a:solidFill>
            </a:endParaRPr>
          </a:p>
        </p:txBody>
      </p:sp>
      <p:sp>
        <p:nvSpPr>
          <p:cNvPr id="4" name="Rectangle 3"/>
          <p:cNvSpPr/>
          <p:nvPr/>
        </p:nvSpPr>
        <p:spPr>
          <a:xfrm>
            <a:off x="7541568" y="5661248"/>
            <a:ext cx="2802904"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dirty="0">
                <a:solidFill>
                  <a:prstClr val="black"/>
                </a:solidFill>
                <a:latin typeface="Cambria"/>
              </a:rPr>
              <a:t>       </a:t>
            </a:r>
            <a:r>
              <a:rPr lang="en-US" dirty="0" err="1">
                <a:solidFill>
                  <a:prstClr val="black"/>
                </a:solidFill>
                <a:latin typeface="Cambria"/>
              </a:rPr>
              <a:t>Torabinejad</a:t>
            </a:r>
            <a:r>
              <a:rPr lang="en-US" dirty="0">
                <a:solidFill>
                  <a:prstClr val="black"/>
                </a:solidFill>
                <a:latin typeface="Cambria"/>
              </a:rPr>
              <a:t> et al</a:t>
            </a:r>
            <a:endParaRPr lang="en-IN" dirty="0">
              <a:solidFill>
                <a:prstClr val="white"/>
              </a:solidFill>
              <a:latin typeface="Cambria"/>
            </a:endParaRPr>
          </a:p>
        </p:txBody>
      </p:sp>
      <p:graphicFrame>
        <p:nvGraphicFramePr>
          <p:cNvPr id="5" name="Diagram 4"/>
          <p:cNvGraphicFramePr/>
          <p:nvPr/>
        </p:nvGraphicFramePr>
        <p:xfrm>
          <a:off x="2133600" y="76199"/>
          <a:ext cx="7888014" cy="2840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BD081830-2D4B-42AB-8058-E3ECB24A839F}"/>
              </a:ext>
            </a:extLst>
          </p:cNvPr>
          <p:cNvSpPr txBox="1"/>
          <p:nvPr/>
        </p:nvSpPr>
        <p:spPr>
          <a:xfrm>
            <a:off x="2743200" y="997804"/>
            <a:ext cx="838200" cy="830997"/>
          </a:xfrm>
          <a:prstGeom prst="rect">
            <a:avLst/>
          </a:prstGeom>
          <a:noFill/>
        </p:spPr>
        <p:txBody>
          <a:bodyPr wrap="square" rtlCol="0">
            <a:spAutoFit/>
          </a:bodyPr>
          <a:lstStyle/>
          <a:p>
            <a:r>
              <a:rPr lang="en-IN" sz="4800" dirty="0">
                <a:solidFill>
                  <a:prstClr val="black"/>
                </a:solidFill>
                <a:latin typeface="Cambria"/>
              </a:rPr>
              <a:t>6.</a:t>
            </a:r>
          </a:p>
        </p:txBody>
      </p:sp>
    </p:spTree>
    <p:extLst>
      <p:ext uri="{BB962C8B-B14F-4D97-AF65-F5344CB8AC3E}">
        <p14:creationId xmlns:p14="http://schemas.microsoft.com/office/powerpoint/2010/main" val="386509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dirty="0">
                <a:solidFill>
                  <a:schemeClr val="tx1"/>
                </a:solidFill>
              </a:rPr>
              <a:t>Reduction in antimicrobial substantivity of MTAD after initial </a:t>
            </a:r>
            <a:r>
              <a:rPr lang="en-US" dirty="0" err="1">
                <a:solidFill>
                  <a:schemeClr val="tx1"/>
                </a:solidFill>
              </a:rPr>
              <a:t>NaOCl</a:t>
            </a:r>
            <a:r>
              <a:rPr lang="en-US" dirty="0">
                <a:solidFill>
                  <a:schemeClr val="tx1"/>
                </a:solidFill>
              </a:rPr>
              <a:t> irrigation. </a:t>
            </a:r>
          </a:p>
          <a:p>
            <a:pPr>
              <a:buFont typeface="Courier New" panose="02070309020205020404" pitchFamily="49" charset="0"/>
              <a:buChar char="o"/>
            </a:pPr>
            <a:endParaRPr lang="en-US" dirty="0">
              <a:solidFill>
                <a:schemeClr val="tx1"/>
              </a:solidFill>
            </a:endParaRPr>
          </a:p>
          <a:p>
            <a:pPr>
              <a:buFont typeface="Courier New" panose="02070309020205020404" pitchFamily="49" charset="0"/>
              <a:buChar char="o"/>
            </a:pPr>
            <a:endParaRPr lang="en-US" dirty="0">
              <a:solidFill>
                <a:schemeClr val="tx1"/>
              </a:solidFill>
            </a:endParaRPr>
          </a:p>
          <a:p>
            <a:pPr>
              <a:buFont typeface="Courier New" panose="02070309020205020404" pitchFamily="49" charset="0"/>
              <a:buChar char="o"/>
            </a:pPr>
            <a:r>
              <a:rPr lang="en-US" dirty="0" err="1">
                <a:solidFill>
                  <a:schemeClr val="tx1"/>
                </a:solidFill>
              </a:rPr>
              <a:t>NaOCl</a:t>
            </a:r>
            <a:r>
              <a:rPr lang="en-US" dirty="0">
                <a:solidFill>
                  <a:schemeClr val="tx1"/>
                </a:solidFill>
              </a:rPr>
              <a:t> causes oxidation of MTAD.</a:t>
            </a:r>
          </a:p>
          <a:p>
            <a:pPr>
              <a:buFont typeface="Courier New" panose="02070309020205020404" pitchFamily="49" charset="0"/>
              <a:buChar char="o"/>
            </a:pPr>
            <a:endParaRPr lang="en-SG" dirty="0">
              <a:solidFill>
                <a:schemeClr val="tx1"/>
              </a:solidFill>
            </a:endParaRPr>
          </a:p>
        </p:txBody>
      </p:sp>
      <p:sp>
        <p:nvSpPr>
          <p:cNvPr id="6" name="TextBox 5"/>
          <p:cNvSpPr txBox="1"/>
          <p:nvPr/>
        </p:nvSpPr>
        <p:spPr>
          <a:xfrm>
            <a:off x="7896200" y="3131676"/>
            <a:ext cx="244827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solidFill>
                  <a:prstClr val="white"/>
                </a:solidFill>
                <a:latin typeface="Cambria"/>
              </a:rPr>
              <a:t>         </a:t>
            </a:r>
            <a:r>
              <a:rPr lang="en-US" dirty="0" err="1">
                <a:solidFill>
                  <a:prstClr val="white"/>
                </a:solidFill>
                <a:latin typeface="Cambria"/>
              </a:rPr>
              <a:t>Pashley</a:t>
            </a:r>
            <a:r>
              <a:rPr lang="en-US" dirty="0">
                <a:solidFill>
                  <a:prstClr val="white"/>
                </a:solidFill>
                <a:latin typeface="Cambria"/>
              </a:rPr>
              <a:t> et al</a:t>
            </a:r>
          </a:p>
        </p:txBody>
      </p:sp>
    </p:spTree>
    <p:extLst>
      <p:ext uri="{BB962C8B-B14F-4D97-AF65-F5344CB8AC3E}">
        <p14:creationId xmlns:p14="http://schemas.microsoft.com/office/powerpoint/2010/main" val="143653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Contents</a:t>
            </a:r>
            <a:endParaRPr lang="en-SG" sz="4400" dirty="0"/>
          </a:p>
        </p:txBody>
      </p:sp>
      <p:sp>
        <p:nvSpPr>
          <p:cNvPr id="3" name="Content Placeholder 2"/>
          <p:cNvSpPr>
            <a:spLocks noGrp="1"/>
          </p:cNvSpPr>
          <p:nvPr>
            <p:ph idx="1"/>
          </p:nvPr>
        </p:nvSpPr>
        <p:spPr>
          <a:xfrm>
            <a:off x="2362200" y="1340769"/>
            <a:ext cx="7467600" cy="3951337"/>
          </a:xfrm>
        </p:spPr>
        <p:txBody>
          <a:bodyPr>
            <a:noAutofit/>
          </a:bodyPr>
          <a:lstStyle/>
          <a:p>
            <a:r>
              <a:rPr lang="en-US" dirty="0">
                <a:latin typeface="Times New Roman" pitchFamily="18" charset="0"/>
                <a:cs typeface="Times New Roman" pitchFamily="18" charset="0"/>
              </a:rPr>
              <a:t>Introduction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Ideal properties of irrigating solutions</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Goals of irrigation </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Classification of irrigating solutions</a:t>
            </a:r>
          </a:p>
          <a:p>
            <a:pPr marL="0" indent="0">
              <a:buNone/>
            </a:pPr>
            <a:r>
              <a:rPr lang="en-US" dirty="0">
                <a:latin typeface="Times New Roman" pitchFamily="18" charset="0"/>
                <a:cs typeface="Times New Roman" pitchFamily="18" charset="0"/>
              </a:rPr>
              <a:t>Individual irrigants </a:t>
            </a:r>
          </a:p>
          <a:p>
            <a:r>
              <a:rPr lang="en-IN" dirty="0">
                <a:latin typeface="Times New Roman" pitchFamily="18" charset="0"/>
                <a:cs typeface="Times New Roman" pitchFamily="18" charset="0"/>
              </a:rPr>
              <a:t>Sodium hypochlorite(</a:t>
            </a:r>
            <a:r>
              <a:rPr lang="en-IN" dirty="0" err="1">
                <a:latin typeface="Times New Roman" pitchFamily="18" charset="0"/>
                <a:cs typeface="Times New Roman" pitchFamily="18" charset="0"/>
              </a:rPr>
              <a:t>naocl</a:t>
            </a:r>
            <a:r>
              <a:rPr lang="en-IN" dirty="0">
                <a:latin typeface="Times New Roman" pitchFamily="18" charset="0"/>
                <a:cs typeface="Times New Roman" pitchFamily="18" charset="0"/>
              </a:rPr>
              <a:t>)</a:t>
            </a:r>
          </a:p>
          <a:p>
            <a:r>
              <a:rPr lang="en-US" dirty="0">
                <a:latin typeface="Times New Roman" pitchFamily="18" charset="0"/>
                <a:cs typeface="Times New Roman" pitchFamily="18" charset="0"/>
              </a:rPr>
              <a:t>Hydrogen peroxide (3% 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Iodine compounds</a:t>
            </a:r>
          </a:p>
          <a:p>
            <a:r>
              <a:rPr lang="en-US" dirty="0">
                <a:latin typeface="Times New Roman" pitchFamily="18" charset="0"/>
                <a:cs typeface="Times New Roman" pitchFamily="18" charset="0"/>
              </a:rPr>
              <a:t>Chlorhexidine </a:t>
            </a:r>
            <a:r>
              <a:rPr lang="en-US" dirty="0" err="1">
                <a:latin typeface="Times New Roman" pitchFamily="18" charset="0"/>
                <a:cs typeface="Times New Roman" pitchFamily="18" charset="0"/>
              </a:rPr>
              <a:t>gluconate</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Organic acids</a:t>
            </a:r>
          </a:p>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Edta</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-Citric acid</a:t>
            </a:r>
          </a:p>
          <a:p>
            <a:endParaRPr lang="en-US" b="1" dirty="0"/>
          </a:p>
        </p:txBody>
      </p:sp>
    </p:spTree>
    <p:extLst>
      <p:ext uri="{BB962C8B-B14F-4D97-AF65-F5344CB8AC3E}">
        <p14:creationId xmlns:p14="http://schemas.microsoft.com/office/powerpoint/2010/main" val="4021067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371601"/>
            <a:ext cx="8001000" cy="3951337"/>
          </a:xfrm>
        </p:spPr>
        <p:txBody>
          <a:bodyPr>
            <a:normAutofit/>
          </a:bodyPr>
          <a:lstStyle/>
          <a:p>
            <a:r>
              <a:rPr lang="en-US" dirty="0"/>
              <a:t>MTAD as irrigant before the use of </a:t>
            </a:r>
            <a:r>
              <a:rPr lang="en-US" dirty="0" err="1"/>
              <a:t>NaOCl</a:t>
            </a:r>
            <a:r>
              <a:rPr lang="en-US" dirty="0"/>
              <a:t> results in formation of brown solution which is caused by the dentinal absorption &amp; release of doxycycline present in MTAD solution.</a:t>
            </a:r>
          </a:p>
          <a:p>
            <a:endParaRPr lang="en-US" dirty="0"/>
          </a:p>
          <a:p>
            <a:r>
              <a:rPr lang="en-US" dirty="0"/>
              <a:t>MTAD is always final rinse.</a:t>
            </a:r>
          </a:p>
          <a:p>
            <a:endParaRPr lang="en-SG" dirty="0"/>
          </a:p>
        </p:txBody>
      </p:sp>
      <p:sp>
        <p:nvSpPr>
          <p:cNvPr id="4" name="TextBox 3"/>
          <p:cNvSpPr txBox="1"/>
          <p:nvPr/>
        </p:nvSpPr>
        <p:spPr>
          <a:xfrm>
            <a:off x="6324600" y="3962400"/>
            <a:ext cx="266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solidFill>
                  <a:prstClr val="white"/>
                </a:solidFill>
                <a:latin typeface="Cambria"/>
              </a:rPr>
              <a:t>       </a:t>
            </a:r>
            <a:r>
              <a:rPr lang="en-US" dirty="0" err="1">
                <a:solidFill>
                  <a:prstClr val="white"/>
                </a:solidFill>
                <a:latin typeface="Cambria"/>
              </a:rPr>
              <a:t>Torabinejad</a:t>
            </a:r>
            <a:r>
              <a:rPr lang="en-US" dirty="0">
                <a:solidFill>
                  <a:prstClr val="white"/>
                </a:solidFill>
                <a:latin typeface="Cambria"/>
              </a:rPr>
              <a:t> et al</a:t>
            </a:r>
            <a:endParaRPr lang="en-SG" dirty="0">
              <a:solidFill>
                <a:prstClr val="white"/>
              </a:solidFill>
              <a:latin typeface="Cambria"/>
            </a:endParaRPr>
          </a:p>
        </p:txBody>
      </p:sp>
    </p:spTree>
    <p:extLst>
      <p:ext uri="{BB962C8B-B14F-4D97-AF65-F5344CB8AC3E}">
        <p14:creationId xmlns:p14="http://schemas.microsoft.com/office/powerpoint/2010/main" val="2755121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B905A84-67DE-49C4-B4ED-CE0526C083A0}"/>
              </a:ext>
            </a:extLst>
          </p:cNvPr>
          <p:cNvGraphicFramePr/>
          <p:nvPr/>
        </p:nvGraphicFramePr>
        <p:xfrm>
          <a:off x="2133600" y="76199"/>
          <a:ext cx="7888014" cy="2840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4CC7D52-2017-419F-B928-246BDA92F6CC}"/>
              </a:ext>
            </a:extLst>
          </p:cNvPr>
          <p:cNvSpPr txBox="1"/>
          <p:nvPr/>
        </p:nvSpPr>
        <p:spPr>
          <a:xfrm>
            <a:off x="2819400" y="1143001"/>
            <a:ext cx="838200" cy="830997"/>
          </a:xfrm>
          <a:prstGeom prst="rect">
            <a:avLst/>
          </a:prstGeom>
          <a:noFill/>
        </p:spPr>
        <p:txBody>
          <a:bodyPr wrap="square" rtlCol="0">
            <a:spAutoFit/>
          </a:bodyPr>
          <a:lstStyle/>
          <a:p>
            <a:r>
              <a:rPr lang="en-IN" sz="4800" dirty="0">
                <a:solidFill>
                  <a:prstClr val="black"/>
                </a:solidFill>
                <a:latin typeface="Cambria"/>
              </a:rPr>
              <a:t>7. </a:t>
            </a:r>
          </a:p>
        </p:txBody>
      </p:sp>
      <p:sp>
        <p:nvSpPr>
          <p:cNvPr id="4" name="Rectangle 3">
            <a:extLst>
              <a:ext uri="{FF2B5EF4-FFF2-40B4-BE49-F238E27FC236}">
                <a16:creationId xmlns:a16="http://schemas.microsoft.com/office/drawing/2014/main" id="{585B48C2-E76A-496D-BB0C-E403F09CD612}"/>
              </a:ext>
            </a:extLst>
          </p:cNvPr>
          <p:cNvSpPr/>
          <p:nvPr/>
        </p:nvSpPr>
        <p:spPr>
          <a:xfrm>
            <a:off x="2362200" y="3648671"/>
            <a:ext cx="7659414" cy="1508105"/>
          </a:xfrm>
          <a:prstGeom prst="rect">
            <a:avLst/>
          </a:prstGeom>
        </p:spPr>
        <p:txBody>
          <a:bodyPr wrap="square">
            <a:spAutoFit/>
          </a:bodyPr>
          <a:lstStyle/>
          <a:p>
            <a:pPr algn="ctr"/>
            <a:r>
              <a:rPr lang="en-US" sz="2300" dirty="0">
                <a:solidFill>
                  <a:prstClr val="black"/>
                </a:solidFill>
                <a:latin typeface="Cambria"/>
              </a:rPr>
              <a:t>2% CHX and MTAD is mixed which led to formation of </a:t>
            </a:r>
            <a:r>
              <a:rPr lang="en-US" sz="2300" b="1" dirty="0">
                <a:solidFill>
                  <a:srgbClr val="C00000"/>
                </a:solidFill>
                <a:latin typeface="Cambria"/>
              </a:rPr>
              <a:t>dark brown precipitates</a:t>
            </a:r>
            <a:r>
              <a:rPr lang="en-US" sz="2300" dirty="0">
                <a:solidFill>
                  <a:prstClr val="black"/>
                </a:solidFill>
                <a:latin typeface="Cambria"/>
              </a:rPr>
              <a:t>. These precipitates are formed due to reaction of chlorhexidine and citric acid present in the MTAD.</a:t>
            </a:r>
            <a:endParaRPr lang="en-IN" sz="2300" dirty="0">
              <a:solidFill>
                <a:prstClr val="black"/>
              </a:solidFill>
              <a:latin typeface="Cambria"/>
            </a:endParaRPr>
          </a:p>
        </p:txBody>
      </p:sp>
    </p:spTree>
    <p:extLst>
      <p:ext uri="{BB962C8B-B14F-4D97-AF65-F5344CB8AC3E}">
        <p14:creationId xmlns:p14="http://schemas.microsoft.com/office/powerpoint/2010/main" val="2639546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281" y="2154890"/>
            <a:ext cx="8041439" cy="2112310"/>
          </a:xfrm>
          <a:noFill/>
        </p:spPr>
        <p:txBody>
          <a:bodyPr/>
          <a:lstStyle/>
          <a:p>
            <a:r>
              <a:rPr lang="en-US" b="1" u="sng" dirty="0">
                <a:solidFill>
                  <a:srgbClr val="C00000"/>
                </a:solidFill>
              </a:rPr>
              <a:t>SELECTION OF IRRIGANTS</a:t>
            </a:r>
            <a:br>
              <a:rPr lang="en-SG" b="1" u="sng" dirty="0">
                <a:solidFill>
                  <a:srgbClr val="C00000"/>
                </a:solidFill>
              </a:rPr>
            </a:br>
            <a:endParaRPr lang="en-SG" b="1" u="sng" dirty="0">
              <a:solidFill>
                <a:srgbClr val="C00000"/>
              </a:solidFill>
            </a:endParaRPr>
          </a:p>
        </p:txBody>
      </p:sp>
    </p:spTree>
    <p:extLst>
      <p:ext uri="{BB962C8B-B14F-4D97-AF65-F5344CB8AC3E}">
        <p14:creationId xmlns:p14="http://schemas.microsoft.com/office/powerpoint/2010/main" val="2190085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309786" y="357166"/>
          <a:ext cx="777240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472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60" y="817564"/>
            <a:ext cx="8041440" cy="1392237"/>
          </a:xfrm>
        </p:spPr>
        <p:txBody>
          <a:bodyPr/>
          <a:lstStyle/>
          <a:p>
            <a:r>
              <a:rPr lang="en-US" sz="4400" dirty="0">
                <a:solidFill>
                  <a:srgbClr val="002060"/>
                </a:solidFill>
              </a:rPr>
              <a:t>1.	Vital pulp tissue</a:t>
            </a:r>
            <a:br>
              <a:rPr lang="en-US" sz="4400" dirty="0">
                <a:solidFill>
                  <a:srgbClr val="002060"/>
                </a:solidFill>
              </a:rPr>
            </a:br>
            <a:endParaRPr lang="en-IN" sz="4400" dirty="0">
              <a:solidFill>
                <a:srgbClr val="002060"/>
              </a:solidFill>
            </a:endParaRPr>
          </a:p>
        </p:txBody>
      </p:sp>
      <p:sp>
        <p:nvSpPr>
          <p:cNvPr id="3" name="Content Placeholder 2"/>
          <p:cNvSpPr>
            <a:spLocks noGrp="1"/>
          </p:cNvSpPr>
          <p:nvPr>
            <p:ph idx="1"/>
          </p:nvPr>
        </p:nvSpPr>
        <p:spPr>
          <a:xfrm>
            <a:off x="2016960" y="1447801"/>
            <a:ext cx="8158080" cy="4541925"/>
          </a:xfrm>
        </p:spPr>
        <p:txBody>
          <a:bodyPr>
            <a:noAutofit/>
          </a:bodyPr>
          <a:lstStyle/>
          <a:p>
            <a:endParaRPr lang="en-US" dirty="0">
              <a:solidFill>
                <a:schemeClr val="tx1"/>
              </a:solidFill>
            </a:endParaRPr>
          </a:p>
          <a:p>
            <a:r>
              <a:rPr lang="en-US" dirty="0">
                <a:solidFill>
                  <a:schemeClr val="tx1"/>
                </a:solidFill>
              </a:rPr>
              <a:t>Sodium hypochlorite may be choice of irrigant.</a:t>
            </a:r>
          </a:p>
          <a:p>
            <a:endParaRPr lang="en-US" dirty="0">
              <a:solidFill>
                <a:schemeClr val="tx1"/>
              </a:solidFill>
            </a:endParaRPr>
          </a:p>
          <a:p>
            <a:r>
              <a:rPr lang="en-US" dirty="0"/>
              <a:t>Irrigation done with 2ml of sodium hypochlorite (5.25percent) and/or urea peroxide.</a:t>
            </a:r>
            <a:endParaRPr lang="en-US" dirty="0">
              <a:solidFill>
                <a:schemeClr val="tx1"/>
              </a:solidFill>
            </a:endParaRPr>
          </a:p>
          <a:p>
            <a:endParaRPr lang="en-US" dirty="0">
              <a:solidFill>
                <a:schemeClr val="tx1"/>
              </a:solidFill>
            </a:endParaRPr>
          </a:p>
          <a:p>
            <a:r>
              <a:rPr lang="en-US" dirty="0">
                <a:solidFill>
                  <a:schemeClr val="tx1"/>
                </a:solidFill>
              </a:rPr>
              <a:t> The tissue dissolving ability of this irrigant may help to remove the friable pulp tissue which is otherwise difficult to remove only with a barbed broach. </a:t>
            </a:r>
          </a:p>
          <a:p>
            <a:endParaRPr lang="en-US" dirty="0">
              <a:solidFill>
                <a:schemeClr val="tx1"/>
              </a:solidFill>
            </a:endParaRPr>
          </a:p>
          <a:p>
            <a:r>
              <a:rPr lang="en-US" dirty="0">
                <a:solidFill>
                  <a:schemeClr val="tx1"/>
                </a:solidFill>
              </a:rPr>
              <a:t>A second application and its activation is obtained by using a K file (#08-10).</a:t>
            </a:r>
          </a:p>
          <a:p>
            <a:endParaRPr lang="en-SG" sz="2000" dirty="0">
              <a:solidFill>
                <a:schemeClr val="tx1"/>
              </a:solidFill>
            </a:endParaRPr>
          </a:p>
        </p:txBody>
      </p:sp>
    </p:spTree>
    <p:extLst>
      <p:ext uri="{BB962C8B-B14F-4D97-AF65-F5344CB8AC3E}">
        <p14:creationId xmlns:p14="http://schemas.microsoft.com/office/powerpoint/2010/main" val="620730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143001"/>
            <a:ext cx="7924800" cy="4700199"/>
          </a:xfrm>
        </p:spPr>
        <p:txBody>
          <a:bodyPr>
            <a:normAutofit/>
          </a:bodyPr>
          <a:lstStyle/>
          <a:p>
            <a:endParaRPr lang="en-US" dirty="0">
              <a:solidFill>
                <a:schemeClr val="tx1"/>
              </a:solidFill>
            </a:endParaRPr>
          </a:p>
          <a:p>
            <a:r>
              <a:rPr lang="en-US" dirty="0">
                <a:solidFill>
                  <a:schemeClr val="tx1"/>
                </a:solidFill>
              </a:rPr>
              <a:t> This will disorganize the pulpal tissue in both the cervical and middle thirds of the endodontic system.</a:t>
            </a:r>
          </a:p>
          <a:p>
            <a:endParaRPr lang="en-US" dirty="0">
              <a:solidFill>
                <a:schemeClr val="tx1"/>
              </a:solidFill>
            </a:endParaRPr>
          </a:p>
          <a:p>
            <a:r>
              <a:rPr lang="en-US" dirty="0">
                <a:solidFill>
                  <a:schemeClr val="tx1"/>
                </a:solidFill>
              </a:rPr>
              <a:t> This step has to be preceded by an abundant irrigation with distilled water in order to eliminate the first mixture present in the access cavity.</a:t>
            </a:r>
          </a:p>
          <a:p>
            <a:endParaRPr lang="en-US" dirty="0">
              <a:solidFill>
                <a:schemeClr val="tx1"/>
              </a:solidFill>
            </a:endParaRPr>
          </a:p>
          <a:p>
            <a:r>
              <a:rPr lang="en-US" dirty="0">
                <a:solidFill>
                  <a:schemeClr val="tx1"/>
                </a:solidFill>
              </a:rPr>
              <a:t>The early use of EDTA facilitates the flow of the different irrigants in the lateral canals permitting a chemical preparation of all the endodontic system. </a:t>
            </a:r>
          </a:p>
          <a:p>
            <a:endParaRPr lang="en-SG" dirty="0">
              <a:solidFill>
                <a:schemeClr val="tx1"/>
              </a:solidFill>
            </a:endParaRPr>
          </a:p>
        </p:txBody>
      </p:sp>
    </p:spTree>
    <p:extLst>
      <p:ext uri="{BB962C8B-B14F-4D97-AF65-F5344CB8AC3E}">
        <p14:creationId xmlns:p14="http://schemas.microsoft.com/office/powerpoint/2010/main" val="2220579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219201"/>
            <a:ext cx="7467600" cy="4770525"/>
          </a:xfrm>
        </p:spPr>
        <p:txBody>
          <a:bodyPr>
            <a:normAutofit/>
          </a:bodyPr>
          <a:lstStyle/>
          <a:p>
            <a:endParaRPr lang="en-US" dirty="0">
              <a:solidFill>
                <a:schemeClr val="tx1"/>
              </a:solidFill>
            </a:endParaRPr>
          </a:p>
          <a:p>
            <a:r>
              <a:rPr lang="en-US" dirty="0" err="1">
                <a:solidFill>
                  <a:schemeClr val="tx1"/>
                </a:solidFill>
              </a:rPr>
              <a:t>Chlorhexidine</a:t>
            </a:r>
            <a:r>
              <a:rPr lang="en-US" dirty="0">
                <a:solidFill>
                  <a:schemeClr val="tx1"/>
                </a:solidFill>
              </a:rPr>
              <a:t> can be used for a total elimination of the bacteria inside the canal. </a:t>
            </a:r>
          </a:p>
          <a:p>
            <a:endParaRPr lang="en-US" dirty="0">
              <a:solidFill>
                <a:schemeClr val="tx1"/>
              </a:solidFill>
            </a:endParaRPr>
          </a:p>
          <a:p>
            <a:r>
              <a:rPr lang="en-US" dirty="0">
                <a:solidFill>
                  <a:schemeClr val="tx1"/>
                </a:solidFill>
              </a:rPr>
              <a:t>Distilled water is used between each irrigating solution in order to prevent an acid/ base reaction, between sodium hypochlorite and EDTA, for a more efficient action of the chemicals on the tissues.</a:t>
            </a:r>
            <a:endParaRPr lang="en-SG" dirty="0">
              <a:solidFill>
                <a:schemeClr val="tx1"/>
              </a:solidFill>
            </a:endParaRPr>
          </a:p>
        </p:txBody>
      </p:sp>
    </p:spTree>
    <p:extLst>
      <p:ext uri="{BB962C8B-B14F-4D97-AF65-F5344CB8AC3E}">
        <p14:creationId xmlns:p14="http://schemas.microsoft.com/office/powerpoint/2010/main" val="680328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02060"/>
                </a:solidFill>
              </a:rPr>
              <a:t>	2. Necrotic pulp</a:t>
            </a:r>
            <a:br>
              <a:rPr lang="en-SG" sz="4400" dirty="0">
                <a:solidFill>
                  <a:srgbClr val="002060"/>
                </a:solidFill>
              </a:rPr>
            </a:br>
            <a:endParaRPr lang="en-IN" sz="4400"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dirty="0">
                <a:solidFill>
                  <a:schemeClr val="tx1"/>
                </a:solidFill>
              </a:rPr>
              <a:t>The main difference between vital teeth and necrotic ones is the absence, not in total, of the pulpal parenchyma and the abundance of bacteria present in the latter. </a:t>
            </a:r>
          </a:p>
          <a:p>
            <a:endParaRPr lang="en-US" dirty="0">
              <a:solidFill>
                <a:schemeClr val="tx1"/>
              </a:solidFill>
            </a:endParaRPr>
          </a:p>
          <a:p>
            <a:r>
              <a:rPr lang="en-US" dirty="0">
                <a:solidFill>
                  <a:schemeClr val="tx1"/>
                </a:solidFill>
              </a:rPr>
              <a:t>For this reason, the irrigation sequence will be different. </a:t>
            </a:r>
          </a:p>
          <a:p>
            <a:endParaRPr lang="en-US" dirty="0">
              <a:solidFill>
                <a:schemeClr val="tx1"/>
              </a:solidFill>
            </a:endParaRPr>
          </a:p>
          <a:p>
            <a:r>
              <a:rPr lang="en-US" dirty="0">
                <a:solidFill>
                  <a:schemeClr val="tx1"/>
                </a:solidFill>
              </a:rPr>
              <a:t>Irrigation will be initiated with either sodium hypochlorite (5.25%, 60s) for its anti-bacterial effect or with chlorhexidine (0.2%) (10 minutes)</a:t>
            </a:r>
            <a:r>
              <a:rPr lang="en-US" i="1" dirty="0">
                <a:solidFill>
                  <a:schemeClr val="tx1"/>
                </a:solidFill>
              </a:rPr>
              <a:t> </a:t>
            </a:r>
            <a:r>
              <a:rPr lang="en-US" dirty="0">
                <a:solidFill>
                  <a:schemeClr val="tx1"/>
                </a:solidFill>
              </a:rPr>
              <a:t>for the elimination of various bacterial types present in the root canals and dentinal tubules.</a:t>
            </a:r>
            <a:endParaRPr lang="en-SG" dirty="0">
              <a:solidFill>
                <a:schemeClr val="tx1"/>
              </a:solidFill>
            </a:endParaRPr>
          </a:p>
        </p:txBody>
      </p:sp>
    </p:spTree>
    <p:extLst>
      <p:ext uri="{BB962C8B-B14F-4D97-AF65-F5344CB8AC3E}">
        <p14:creationId xmlns:p14="http://schemas.microsoft.com/office/powerpoint/2010/main" val="3622174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1"/>
            <a:ext cx="8382000" cy="4999125"/>
          </a:xfrm>
        </p:spPr>
        <p:txBody>
          <a:bodyPr>
            <a:normAutofit fontScale="92500"/>
          </a:bodyPr>
          <a:lstStyle/>
          <a:p>
            <a:r>
              <a:rPr lang="en-US" dirty="0">
                <a:solidFill>
                  <a:schemeClr val="tx1"/>
                </a:solidFill>
              </a:rPr>
              <a:t>Distilled water is used to neutralize the effect of these irrigants.</a:t>
            </a:r>
          </a:p>
          <a:p>
            <a:endParaRPr lang="en-US" dirty="0">
              <a:solidFill>
                <a:schemeClr val="tx1"/>
              </a:solidFill>
            </a:endParaRPr>
          </a:p>
          <a:p>
            <a:r>
              <a:rPr lang="en-US" dirty="0">
                <a:solidFill>
                  <a:schemeClr val="tx1"/>
                </a:solidFill>
              </a:rPr>
              <a:t> Then the same irrigation sequence described previously for vital teeth is used.</a:t>
            </a:r>
          </a:p>
          <a:p>
            <a:endParaRPr lang="en-US" dirty="0">
              <a:solidFill>
                <a:schemeClr val="tx1"/>
              </a:solidFill>
            </a:endParaRPr>
          </a:p>
          <a:p>
            <a:r>
              <a:rPr lang="en-US" dirty="0">
                <a:solidFill>
                  <a:schemeClr val="tx1"/>
                </a:solidFill>
              </a:rPr>
              <a:t> The EDTA, by eliminating the smear layer and opening the dentinal tubule will permit an easy flow of </a:t>
            </a:r>
            <a:r>
              <a:rPr lang="en-US" dirty="0" err="1">
                <a:solidFill>
                  <a:schemeClr val="tx1"/>
                </a:solidFill>
              </a:rPr>
              <a:t>NaOCl</a:t>
            </a:r>
            <a:r>
              <a:rPr lang="en-US" dirty="0">
                <a:solidFill>
                  <a:schemeClr val="tx1"/>
                </a:solidFill>
              </a:rPr>
              <a:t> or chlorhexidine for a better disinfection of the endodontic system. </a:t>
            </a:r>
          </a:p>
          <a:p>
            <a:endParaRPr lang="en-US" dirty="0">
              <a:solidFill>
                <a:schemeClr val="tx1"/>
              </a:solidFill>
            </a:endParaRPr>
          </a:p>
          <a:p>
            <a:r>
              <a:rPr lang="en-US" dirty="0">
                <a:solidFill>
                  <a:schemeClr val="tx1"/>
                </a:solidFill>
              </a:rPr>
              <a:t>Anaerobic bacteria are present in the necrotic pulp. So a combination of </a:t>
            </a:r>
            <a:r>
              <a:rPr lang="en-US" dirty="0" err="1">
                <a:solidFill>
                  <a:schemeClr val="tx1"/>
                </a:solidFill>
              </a:rPr>
              <a:t>NaOCl</a:t>
            </a:r>
            <a:r>
              <a:rPr lang="en-US" dirty="0">
                <a:solidFill>
                  <a:schemeClr val="tx1"/>
                </a:solidFill>
              </a:rPr>
              <a:t> and H</a:t>
            </a:r>
            <a:r>
              <a:rPr lang="en-US" baseline="-25000" dirty="0">
                <a:solidFill>
                  <a:schemeClr val="tx1"/>
                </a:solidFill>
              </a:rPr>
              <a:t>2</a:t>
            </a:r>
            <a:r>
              <a:rPr lang="en-US" dirty="0">
                <a:solidFill>
                  <a:schemeClr val="tx1"/>
                </a:solidFill>
              </a:rPr>
              <a:t>O</a:t>
            </a:r>
            <a:r>
              <a:rPr lang="en-US" baseline="-25000" dirty="0">
                <a:solidFill>
                  <a:schemeClr val="tx1"/>
                </a:solidFill>
              </a:rPr>
              <a:t>2</a:t>
            </a:r>
            <a:r>
              <a:rPr lang="en-US" dirty="0">
                <a:solidFill>
                  <a:schemeClr val="tx1"/>
                </a:solidFill>
              </a:rPr>
              <a:t> which gives rise to nascent oxygen and foaming can also be used</a:t>
            </a:r>
            <a:endParaRPr lang="en-SG" dirty="0">
              <a:solidFill>
                <a:schemeClr val="tx1"/>
              </a:solidFill>
            </a:endParaRPr>
          </a:p>
        </p:txBody>
      </p:sp>
    </p:spTree>
    <p:extLst>
      <p:ext uri="{BB962C8B-B14F-4D97-AF65-F5344CB8AC3E}">
        <p14:creationId xmlns:p14="http://schemas.microsoft.com/office/powerpoint/2010/main" val="281031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02060"/>
                </a:solidFill>
              </a:rPr>
              <a:t>	3. Irrigant used in treating acute abscess</a:t>
            </a:r>
            <a:br>
              <a:rPr lang="en-US" sz="4400" dirty="0">
                <a:solidFill>
                  <a:srgbClr val="002060"/>
                </a:solidFill>
              </a:rPr>
            </a:br>
            <a:endParaRPr lang="en-IN" sz="4400" dirty="0">
              <a:solidFill>
                <a:srgbClr val="002060"/>
              </a:solidFill>
            </a:endParaRPr>
          </a:p>
        </p:txBody>
      </p:sp>
      <p:sp>
        <p:nvSpPr>
          <p:cNvPr id="3" name="Content Placeholder 2"/>
          <p:cNvSpPr>
            <a:spLocks noGrp="1"/>
          </p:cNvSpPr>
          <p:nvPr>
            <p:ph idx="1"/>
          </p:nvPr>
        </p:nvSpPr>
        <p:spPr/>
        <p:txBody>
          <a:bodyPr>
            <a:normAutofit/>
          </a:bodyPr>
          <a:lstStyle/>
          <a:p>
            <a:endParaRPr lang="en-US" dirty="0">
              <a:solidFill>
                <a:schemeClr val="tx1"/>
              </a:solidFill>
            </a:endParaRPr>
          </a:p>
          <a:p>
            <a:r>
              <a:rPr lang="en-US" dirty="0">
                <a:solidFill>
                  <a:schemeClr val="tx1"/>
                </a:solidFill>
              </a:rPr>
              <a:t>At the emergency appointment, the preferred irrigant in the initial stages of including drainage should be warm water or saline. </a:t>
            </a:r>
          </a:p>
          <a:p>
            <a:endParaRPr lang="en-US" dirty="0">
              <a:solidFill>
                <a:schemeClr val="tx1"/>
              </a:solidFill>
            </a:endParaRPr>
          </a:p>
          <a:p>
            <a:r>
              <a:rPr lang="en-US" dirty="0" err="1">
                <a:solidFill>
                  <a:schemeClr val="tx1"/>
                </a:solidFill>
              </a:rPr>
              <a:t>NaOCl</a:t>
            </a:r>
            <a:r>
              <a:rPr lang="en-US" dirty="0">
                <a:solidFill>
                  <a:schemeClr val="tx1"/>
                </a:solidFill>
              </a:rPr>
              <a:t> clumps exudates which might cause plugging of apical constriction and halt drainage.</a:t>
            </a:r>
          </a:p>
          <a:p>
            <a:endParaRPr lang="en-US" dirty="0">
              <a:solidFill>
                <a:schemeClr val="tx1"/>
              </a:solidFill>
            </a:endParaRPr>
          </a:p>
        </p:txBody>
      </p:sp>
    </p:spTree>
    <p:extLst>
      <p:ext uri="{BB962C8B-B14F-4D97-AF65-F5344CB8AC3E}">
        <p14:creationId xmlns:p14="http://schemas.microsoft.com/office/powerpoint/2010/main" val="401899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2068016" y="1239416"/>
            <a:ext cx="7772400" cy="5645968"/>
          </a:xfrm>
        </p:spPr>
        <p:txBody>
          <a:bodyPr>
            <a:noAutofit/>
          </a:bodyPr>
          <a:lstStyle/>
          <a:p>
            <a:r>
              <a:rPr lang="en-US" dirty="0" err="1">
                <a:latin typeface="Times New Roman" pitchFamily="18" charset="0"/>
                <a:cs typeface="Times New Roman" pitchFamily="18" charset="0"/>
              </a:rPr>
              <a:t>Ruddle’s</a:t>
            </a:r>
            <a:r>
              <a:rPr lang="en-US" dirty="0">
                <a:latin typeface="Times New Roman" pitchFamily="18" charset="0"/>
                <a:cs typeface="Times New Roman" pitchFamily="18" charset="0"/>
              </a:rPr>
              <a:t> solution </a:t>
            </a:r>
          </a:p>
          <a:p>
            <a:r>
              <a:rPr lang="en-US" dirty="0">
                <a:latin typeface="Times New Roman" pitchFamily="18" charset="0"/>
                <a:cs typeface="Times New Roman" pitchFamily="18" charset="0"/>
              </a:rPr>
              <a:t>Urea </a:t>
            </a:r>
          </a:p>
          <a:p>
            <a:r>
              <a:rPr lang="en-US" dirty="0">
                <a:latin typeface="Times New Roman" pitchFamily="18" charset="0"/>
                <a:cs typeface="Times New Roman" pitchFamily="18" charset="0"/>
              </a:rPr>
              <a:t>Physiologic saline solution</a:t>
            </a:r>
          </a:p>
          <a:p>
            <a:r>
              <a:rPr lang="en-US" dirty="0" err="1">
                <a:latin typeface="Times New Roman" pitchFamily="18" charset="0"/>
                <a:cs typeface="Times New Roman" pitchFamily="18" charset="0"/>
              </a:rPr>
              <a:t>Mtad</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ozone</a:t>
            </a:r>
          </a:p>
          <a:p>
            <a:r>
              <a:rPr lang="en-US" dirty="0">
                <a:latin typeface="Times New Roman" pitchFamily="18" charset="0"/>
                <a:cs typeface="Times New Roman" pitchFamily="18" charset="0"/>
              </a:rPr>
              <a:t>Combination of irrigants</a:t>
            </a:r>
          </a:p>
          <a:p>
            <a:r>
              <a:rPr lang="en-US" dirty="0">
                <a:latin typeface="Times New Roman" pitchFamily="18" charset="0"/>
                <a:cs typeface="Times New Roman" pitchFamily="18" charset="0"/>
              </a:rPr>
              <a:t>Selection of irrigants</a:t>
            </a:r>
          </a:p>
          <a:p>
            <a:r>
              <a:rPr lang="en-US" dirty="0">
                <a:latin typeface="Times New Roman" pitchFamily="18" charset="0"/>
                <a:cs typeface="Times New Roman" pitchFamily="18" charset="0"/>
              </a:rPr>
              <a:t>Methods of irrigation</a:t>
            </a:r>
            <a:endParaRPr lang="en-SG" dirty="0">
              <a:latin typeface="Times New Roman" pitchFamily="18" charset="0"/>
              <a:cs typeface="Times New Roman" pitchFamily="18" charset="0"/>
            </a:endParaRPr>
          </a:p>
          <a:p>
            <a:r>
              <a:rPr lang="en-US" dirty="0">
                <a:latin typeface="Times New Roman" pitchFamily="18" charset="0"/>
                <a:cs typeface="Times New Roman" pitchFamily="18" charset="0"/>
              </a:rPr>
              <a:t>Various delivery systems for irrigation</a:t>
            </a:r>
          </a:p>
          <a:p>
            <a:r>
              <a:rPr lang="en-US" dirty="0">
                <a:latin typeface="Times New Roman" pitchFamily="18" charset="0"/>
                <a:cs typeface="Times New Roman" pitchFamily="18" charset="0"/>
              </a:rPr>
              <a:t>Complications during irrigation</a:t>
            </a:r>
            <a:endParaRPr lang="en-SG" dirty="0">
              <a:latin typeface="Times New Roman" pitchFamily="18" charset="0"/>
              <a:cs typeface="Times New Roman" pitchFamily="18" charset="0"/>
            </a:endParaRPr>
          </a:p>
          <a:p>
            <a:endParaRPr lang="en-SG" dirty="0"/>
          </a:p>
          <a:p>
            <a:endParaRPr lang="en-US" dirty="0"/>
          </a:p>
          <a:p>
            <a:r>
              <a:rPr lang="en-US" dirty="0"/>
              <a:t> </a:t>
            </a:r>
            <a:endParaRPr lang="en-SG" dirty="0"/>
          </a:p>
          <a:p>
            <a:endParaRPr lang="en-US" b="1" dirty="0"/>
          </a:p>
          <a:p>
            <a:endParaRPr lang="en-SG" dirty="0"/>
          </a:p>
        </p:txBody>
      </p:sp>
    </p:spTree>
    <p:extLst>
      <p:ext uri="{BB962C8B-B14F-4D97-AF65-F5344CB8AC3E}">
        <p14:creationId xmlns:p14="http://schemas.microsoft.com/office/powerpoint/2010/main" val="3969447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066800"/>
            <a:ext cx="7467600" cy="4953000"/>
          </a:xfrm>
        </p:spPr>
        <p:txBody>
          <a:bodyPr/>
          <a:lstStyle/>
          <a:p>
            <a:endParaRPr lang="en-US" dirty="0">
              <a:solidFill>
                <a:schemeClr val="tx1"/>
              </a:solidFill>
            </a:endParaRPr>
          </a:p>
          <a:p>
            <a:r>
              <a:rPr lang="en-US" dirty="0">
                <a:solidFill>
                  <a:schemeClr val="tx1"/>
                </a:solidFill>
              </a:rPr>
              <a:t> When patency through apex is maintained, </a:t>
            </a:r>
            <a:r>
              <a:rPr lang="en-US" dirty="0" err="1">
                <a:solidFill>
                  <a:schemeClr val="tx1"/>
                </a:solidFill>
              </a:rPr>
              <a:t>NaOCl</a:t>
            </a:r>
            <a:r>
              <a:rPr lang="en-US" dirty="0">
                <a:solidFill>
                  <a:schemeClr val="tx1"/>
                </a:solidFill>
              </a:rPr>
              <a:t> may be used if canal is to be prepared further at the emergency appointment. </a:t>
            </a:r>
          </a:p>
          <a:p>
            <a:endParaRPr lang="en-US" dirty="0">
              <a:solidFill>
                <a:schemeClr val="tx1"/>
              </a:solidFill>
            </a:endParaRPr>
          </a:p>
          <a:p>
            <a:endParaRPr lang="en-US" dirty="0">
              <a:solidFill>
                <a:schemeClr val="tx1"/>
              </a:solidFill>
            </a:endParaRPr>
          </a:p>
          <a:p>
            <a:r>
              <a:rPr lang="en-US" dirty="0">
                <a:solidFill>
                  <a:schemeClr val="tx1"/>
                </a:solidFill>
              </a:rPr>
              <a:t>In another appointment, if it is necessary to close a case without canal preparation, H</a:t>
            </a:r>
            <a:r>
              <a:rPr lang="en-US" baseline="-25000" dirty="0">
                <a:solidFill>
                  <a:schemeClr val="tx1"/>
                </a:solidFill>
              </a:rPr>
              <a:t>2</a:t>
            </a:r>
            <a:r>
              <a:rPr lang="en-US" dirty="0">
                <a:solidFill>
                  <a:schemeClr val="tx1"/>
                </a:solidFill>
              </a:rPr>
              <a:t>O</a:t>
            </a:r>
            <a:r>
              <a:rPr lang="en-US" baseline="-25000" dirty="0">
                <a:solidFill>
                  <a:schemeClr val="tx1"/>
                </a:solidFill>
              </a:rPr>
              <a:t>2</a:t>
            </a:r>
            <a:r>
              <a:rPr lang="en-US" dirty="0">
                <a:solidFill>
                  <a:schemeClr val="tx1"/>
                </a:solidFill>
              </a:rPr>
              <a:t> can be used to bubble out debris with a final irrigation with chlorhexidine. </a:t>
            </a:r>
            <a:endParaRPr lang="en-SG" dirty="0">
              <a:solidFill>
                <a:schemeClr val="tx1"/>
              </a:solidFill>
            </a:endParaRPr>
          </a:p>
          <a:p>
            <a:endParaRPr lang="en-SG" dirty="0">
              <a:solidFill>
                <a:schemeClr val="tx1"/>
              </a:solidFill>
            </a:endParaRPr>
          </a:p>
        </p:txBody>
      </p:sp>
    </p:spTree>
    <p:extLst>
      <p:ext uri="{BB962C8B-B14F-4D97-AF65-F5344CB8AC3E}">
        <p14:creationId xmlns:p14="http://schemas.microsoft.com/office/powerpoint/2010/main" val="3500728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	Open foramina</a:t>
            </a:r>
            <a:br>
              <a:rPr lang="en-SG" sz="4400" dirty="0">
                <a:solidFill>
                  <a:schemeClr val="tx1"/>
                </a:solidFill>
              </a:rPr>
            </a:br>
            <a:endParaRPr lang="en-SG" sz="4400" dirty="0"/>
          </a:p>
        </p:txBody>
      </p:sp>
      <p:sp>
        <p:nvSpPr>
          <p:cNvPr id="3" name="Content Placeholder 2"/>
          <p:cNvSpPr>
            <a:spLocks noGrp="1"/>
          </p:cNvSpPr>
          <p:nvPr>
            <p:ph idx="1"/>
          </p:nvPr>
        </p:nvSpPr>
        <p:spPr/>
        <p:txBody>
          <a:bodyPr>
            <a:normAutofit/>
          </a:bodyPr>
          <a:lstStyle/>
          <a:p>
            <a:endParaRPr lang="en-US" dirty="0">
              <a:solidFill>
                <a:schemeClr val="tx1"/>
              </a:solidFill>
            </a:endParaRPr>
          </a:p>
          <a:p>
            <a:r>
              <a:rPr lang="en-US" dirty="0" err="1">
                <a:solidFill>
                  <a:schemeClr val="tx1"/>
                </a:solidFill>
              </a:rPr>
              <a:t>NaOCl</a:t>
            </a:r>
            <a:r>
              <a:rPr lang="en-US" dirty="0">
                <a:solidFill>
                  <a:schemeClr val="tx1"/>
                </a:solidFill>
              </a:rPr>
              <a:t> is irritant to periapical tissue. </a:t>
            </a:r>
          </a:p>
          <a:p>
            <a:endParaRPr lang="en-US" dirty="0">
              <a:solidFill>
                <a:schemeClr val="tx1"/>
              </a:solidFill>
            </a:endParaRPr>
          </a:p>
          <a:p>
            <a:r>
              <a:rPr lang="en-US" dirty="0">
                <a:solidFill>
                  <a:schemeClr val="tx1"/>
                </a:solidFill>
              </a:rPr>
              <a:t>Chlorhexidine is better as they cause low </a:t>
            </a:r>
            <a:r>
              <a:rPr lang="en-US" dirty="0" err="1">
                <a:solidFill>
                  <a:schemeClr val="tx1"/>
                </a:solidFill>
              </a:rPr>
              <a:t>peripical</a:t>
            </a:r>
            <a:r>
              <a:rPr lang="en-US" dirty="0">
                <a:solidFill>
                  <a:schemeClr val="tx1"/>
                </a:solidFill>
              </a:rPr>
              <a:t> irritation. </a:t>
            </a:r>
            <a:endParaRPr lang="en-SG" dirty="0">
              <a:solidFill>
                <a:schemeClr val="tx1"/>
              </a:solidFill>
            </a:endParaRPr>
          </a:p>
          <a:p>
            <a:endParaRPr lang="en-SG" dirty="0">
              <a:solidFill>
                <a:schemeClr val="tx1"/>
              </a:solidFill>
            </a:endParaRPr>
          </a:p>
        </p:txBody>
      </p:sp>
    </p:spTree>
    <p:extLst>
      <p:ext uri="{BB962C8B-B14F-4D97-AF65-F5344CB8AC3E}">
        <p14:creationId xmlns:p14="http://schemas.microsoft.com/office/powerpoint/2010/main" val="1230794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	Calcified canals</a:t>
            </a:r>
            <a:br>
              <a:rPr lang="en-US" sz="4400" dirty="0">
                <a:solidFill>
                  <a:schemeClr val="tx1"/>
                </a:solidFill>
              </a:rPr>
            </a:br>
            <a:endParaRPr lang="en-IN" sz="4400" dirty="0"/>
          </a:p>
        </p:txBody>
      </p:sp>
      <p:sp>
        <p:nvSpPr>
          <p:cNvPr id="3" name="Content Placeholder 2"/>
          <p:cNvSpPr>
            <a:spLocks noGrp="1"/>
          </p:cNvSpPr>
          <p:nvPr>
            <p:ph idx="1"/>
          </p:nvPr>
        </p:nvSpPr>
        <p:spPr/>
        <p:txBody>
          <a:bodyPr>
            <a:normAutofit/>
          </a:bodyPr>
          <a:lstStyle/>
          <a:p>
            <a:endParaRPr lang="en-SG" dirty="0">
              <a:solidFill>
                <a:schemeClr val="tx1"/>
              </a:solidFill>
            </a:endParaRPr>
          </a:p>
          <a:p>
            <a:r>
              <a:rPr lang="en-US" dirty="0">
                <a:solidFill>
                  <a:schemeClr val="tx1"/>
                </a:solidFill>
              </a:rPr>
              <a:t>Chelating agents may be useful in the location of difficult-to-find orifices by sealing in chamber between appointments.</a:t>
            </a:r>
          </a:p>
          <a:p>
            <a:endParaRPr lang="en-US" dirty="0">
              <a:solidFill>
                <a:schemeClr val="tx1"/>
              </a:solidFill>
            </a:endParaRPr>
          </a:p>
          <a:p>
            <a:r>
              <a:rPr lang="en-US" dirty="0">
                <a:solidFill>
                  <a:schemeClr val="tx1"/>
                </a:solidFill>
              </a:rPr>
              <a:t>Because the orifices are less calcified than the surrounding dentin, sufficient softening may allow it to be located with the sharp tip of Endodontic explorer at the next appointment. </a:t>
            </a:r>
            <a:endParaRPr lang="en-SG" dirty="0">
              <a:solidFill>
                <a:schemeClr val="tx1"/>
              </a:solidFill>
            </a:endParaRPr>
          </a:p>
          <a:p>
            <a:endParaRPr lang="en-SG" dirty="0">
              <a:solidFill>
                <a:schemeClr val="tx1"/>
              </a:solidFill>
            </a:endParaRPr>
          </a:p>
        </p:txBody>
      </p:sp>
    </p:spTree>
    <p:extLst>
      <p:ext uri="{BB962C8B-B14F-4D97-AF65-F5344CB8AC3E}">
        <p14:creationId xmlns:p14="http://schemas.microsoft.com/office/powerpoint/2010/main" val="1251532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	Lateral canals</a:t>
            </a:r>
            <a:br>
              <a:rPr lang="en-SG" dirty="0">
                <a:solidFill>
                  <a:schemeClr val="tx1"/>
                </a:solidFill>
              </a:rPr>
            </a:br>
            <a:endParaRPr lang="en-SG" dirty="0"/>
          </a:p>
        </p:txBody>
      </p:sp>
      <p:sp>
        <p:nvSpPr>
          <p:cNvPr id="3" name="Content Placeholder 2"/>
          <p:cNvSpPr>
            <a:spLocks noGrp="1"/>
          </p:cNvSpPr>
          <p:nvPr>
            <p:ph idx="1"/>
          </p:nvPr>
        </p:nvSpPr>
        <p:spPr/>
        <p:txBody>
          <a:bodyPr>
            <a:normAutofit/>
          </a:bodyPr>
          <a:lstStyle/>
          <a:p>
            <a:r>
              <a:rPr lang="en-US" dirty="0">
                <a:solidFill>
                  <a:schemeClr val="tx1"/>
                </a:solidFill>
              </a:rPr>
              <a:t>When 2.6 to 5.25% of </a:t>
            </a:r>
            <a:r>
              <a:rPr lang="en-US" dirty="0" err="1">
                <a:solidFill>
                  <a:schemeClr val="tx1"/>
                </a:solidFill>
              </a:rPr>
              <a:t>NaOCl</a:t>
            </a:r>
            <a:r>
              <a:rPr lang="en-US" dirty="0">
                <a:solidFill>
                  <a:schemeClr val="tx1"/>
                </a:solidFill>
              </a:rPr>
              <a:t> is used in conjunction with ultrasonically energized instrument, cleanest root canals, cul-de-sacs, isthmus and lateral canals will result. </a:t>
            </a:r>
            <a:endParaRPr lang="en-SG" dirty="0">
              <a:solidFill>
                <a:schemeClr val="tx1"/>
              </a:solidFill>
            </a:endParaRPr>
          </a:p>
          <a:p>
            <a:endParaRPr lang="en-US" dirty="0">
              <a:solidFill>
                <a:schemeClr val="tx1"/>
              </a:solidFill>
            </a:endParaRPr>
          </a:p>
          <a:p>
            <a:pPr>
              <a:buNone/>
            </a:pPr>
            <a:r>
              <a:rPr lang="en-US" b="1" dirty="0">
                <a:solidFill>
                  <a:schemeClr val="tx1"/>
                </a:solidFill>
              </a:rPr>
              <a:t>	</a:t>
            </a:r>
            <a:endParaRPr lang="en-SG" dirty="0">
              <a:solidFill>
                <a:schemeClr val="tx1"/>
              </a:solidFill>
            </a:endParaRPr>
          </a:p>
        </p:txBody>
      </p:sp>
    </p:spTree>
    <p:extLst>
      <p:ext uri="{BB962C8B-B14F-4D97-AF65-F5344CB8AC3E}">
        <p14:creationId xmlns:p14="http://schemas.microsoft.com/office/powerpoint/2010/main" val="3443566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280" y="474158"/>
            <a:ext cx="8041440" cy="1442674"/>
          </a:xfrm>
        </p:spPr>
        <p:txBody>
          <a:bodyPr/>
          <a:lstStyle/>
          <a:p>
            <a:r>
              <a:rPr lang="en-US" sz="4400" dirty="0">
                <a:solidFill>
                  <a:schemeClr val="tx1"/>
                </a:solidFill>
              </a:rPr>
              <a:t>	Persistent bleeding </a:t>
            </a:r>
            <a:br>
              <a:rPr lang="en-SG" sz="4400" dirty="0">
                <a:solidFill>
                  <a:schemeClr val="tx1"/>
                </a:solidFill>
              </a:rPr>
            </a:br>
            <a:endParaRPr lang="en-SG" sz="4400" dirty="0"/>
          </a:p>
        </p:txBody>
      </p:sp>
      <p:sp>
        <p:nvSpPr>
          <p:cNvPr id="3" name="Content Placeholder 2"/>
          <p:cNvSpPr>
            <a:spLocks noGrp="1"/>
          </p:cNvSpPr>
          <p:nvPr>
            <p:ph idx="1"/>
          </p:nvPr>
        </p:nvSpPr>
        <p:spPr/>
        <p:txBody>
          <a:bodyPr>
            <a:normAutofit/>
          </a:bodyPr>
          <a:lstStyle/>
          <a:p>
            <a:endParaRPr lang="en-US" dirty="0">
              <a:solidFill>
                <a:schemeClr val="tx1"/>
              </a:solidFill>
            </a:endParaRPr>
          </a:p>
          <a:p>
            <a:r>
              <a:rPr lang="en-US" dirty="0">
                <a:solidFill>
                  <a:schemeClr val="tx1"/>
                </a:solidFill>
              </a:rPr>
              <a:t>Persistent bleeding after the gross removal of pulp tissue might be because of shreds of tissues in the inaccessible recesses.</a:t>
            </a:r>
          </a:p>
          <a:p>
            <a:endParaRPr lang="en-US" dirty="0">
              <a:solidFill>
                <a:schemeClr val="tx1"/>
              </a:solidFill>
            </a:endParaRPr>
          </a:p>
          <a:p>
            <a:r>
              <a:rPr lang="en-US" dirty="0">
                <a:solidFill>
                  <a:schemeClr val="tx1"/>
                </a:solidFill>
              </a:rPr>
              <a:t> A combination of 0.5% sodium hypochlorite and 3% hydrogen peroxide would be helpful. </a:t>
            </a:r>
            <a:endParaRPr lang="en-SG" dirty="0">
              <a:solidFill>
                <a:schemeClr val="tx1"/>
              </a:solidFill>
            </a:endParaRPr>
          </a:p>
        </p:txBody>
      </p:sp>
    </p:spTree>
    <p:extLst>
      <p:ext uri="{BB962C8B-B14F-4D97-AF65-F5344CB8AC3E}">
        <p14:creationId xmlns:p14="http://schemas.microsoft.com/office/powerpoint/2010/main" val="1571035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4039" y="152400"/>
            <a:ext cx="8543925" cy="1098550"/>
          </a:xfrm>
        </p:spPr>
        <p:txBody>
          <a:bodyPr/>
          <a:lstStyle/>
          <a:p>
            <a:pPr>
              <a:defRPr/>
            </a:pPr>
            <a:r>
              <a:rPr lang="en-US" sz="2700" b="1" dirty="0">
                <a:solidFill>
                  <a:schemeClr val="tx1"/>
                </a:solidFill>
                <a:latin typeface="Times New Roman" panose="02020603050405020304" pitchFamily="18" charset="0"/>
                <a:cs typeface="Times New Roman" panose="02020603050405020304" pitchFamily="18" charset="0"/>
              </a:rPr>
              <a:t>TAKE HOME MESSEGE  </a:t>
            </a:r>
            <a:endParaRPr lang="en-US" sz="2700" b="1" dirty="0">
              <a:latin typeface="Times New Roman" panose="02020603050405020304" pitchFamily="18" charset="0"/>
              <a:cs typeface="Times New Roman" panose="02020603050405020304" pitchFamily="18" charset="0"/>
            </a:endParaRPr>
          </a:p>
        </p:txBody>
      </p:sp>
      <p:sp>
        <p:nvSpPr>
          <p:cNvPr id="41987" name="Slide Number Placeholder 1"/>
          <p:cNvSpPr>
            <a:spLocks noGrp="1" noChangeArrowheads="1"/>
          </p:cNvSpPr>
          <p:nvPr>
            <p:ph type="sldNum" sz="quarter" idx="11"/>
          </p:nvPr>
        </p:nvSpPr>
        <p:spPr bwMode="auto">
          <a:xfrm rot="5400000">
            <a:off x="8513763" y="3736976"/>
            <a:ext cx="3200400" cy="365125"/>
          </a:xfrm>
          <a:noFill/>
          <a:ln>
            <a:miter lim="800000"/>
            <a:headEnd/>
            <a:tailEnd/>
          </a:ln>
        </p:spPr>
        <p:txBody>
          <a:bodyPr/>
          <a:lstStyle/>
          <a:p>
            <a:pPr algn="l"/>
            <a:fld id="{2F4A669D-D557-4BF8-B728-474CDD9A7F26}" type="slidenum">
              <a:rPr lang="en-US" sz="1200">
                <a:solidFill>
                  <a:srgbClr val="4C1304"/>
                </a:solidFill>
              </a:rPr>
              <a:pPr algn="l"/>
              <a:t>45</a:t>
            </a:fld>
            <a:endParaRPr lang="en-US" sz="1200">
              <a:solidFill>
                <a:srgbClr val="4C1304"/>
              </a:solidFill>
            </a:endParaRPr>
          </a:p>
        </p:txBody>
      </p:sp>
      <p:sp>
        <p:nvSpPr>
          <p:cNvPr id="41988" name="TextBox 2"/>
          <p:cNvSpPr txBox="1">
            <a:spLocks noChangeArrowheads="1"/>
          </p:cNvSpPr>
          <p:nvPr/>
        </p:nvSpPr>
        <p:spPr bwMode="auto">
          <a:xfrm>
            <a:off x="1981200" y="1123130"/>
            <a:ext cx="8543924" cy="5355312"/>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solidFill>
                  <a:prstClr val="black"/>
                </a:solidFill>
                <a:latin typeface="Cambria"/>
              </a:rPr>
              <a:t>Some of the problems that dentists face in their clinical practice are caused or facilitated by improper treatment of the root canal system. </a:t>
            </a:r>
          </a:p>
          <a:p>
            <a:pPr marL="285750" indent="-285750">
              <a:buFont typeface="Arial" panose="020B0604020202020204" pitchFamily="34" charset="0"/>
              <a:buChar char="•"/>
            </a:pPr>
            <a:r>
              <a:rPr lang="en-US" dirty="0">
                <a:solidFill>
                  <a:prstClr val="black"/>
                </a:solidFill>
                <a:latin typeface="Cambria"/>
              </a:rPr>
              <a:t>In an attempt to accomplish the major goals of root canal treatment, namely to prevent and/or to control endodontic infections, clinicians use procedures, substances and materials that may induce some degree of injury to the </a:t>
            </a:r>
            <a:r>
              <a:rPr lang="en-US" dirty="0" err="1">
                <a:solidFill>
                  <a:prstClr val="black"/>
                </a:solidFill>
                <a:latin typeface="Cambria"/>
              </a:rPr>
              <a:t>periradicular</a:t>
            </a:r>
            <a:r>
              <a:rPr lang="en-US" dirty="0">
                <a:solidFill>
                  <a:prstClr val="black"/>
                </a:solidFill>
                <a:latin typeface="Cambria"/>
              </a:rPr>
              <a:t> tissues. </a:t>
            </a:r>
          </a:p>
          <a:p>
            <a:pPr marL="285750" indent="-285750">
              <a:buFont typeface="Arial" panose="020B0604020202020204" pitchFamily="34" charset="0"/>
              <a:buChar char="•"/>
            </a:pPr>
            <a:r>
              <a:rPr lang="en-US" dirty="0">
                <a:solidFill>
                  <a:prstClr val="black"/>
                </a:solidFill>
                <a:latin typeface="Cambria"/>
              </a:rPr>
              <a:t>Invariably, </a:t>
            </a:r>
            <a:r>
              <a:rPr lang="en-US" dirty="0" err="1">
                <a:solidFill>
                  <a:prstClr val="black"/>
                </a:solidFill>
                <a:latin typeface="Cambria"/>
              </a:rPr>
              <a:t>periradicular</a:t>
            </a:r>
            <a:r>
              <a:rPr lang="en-US" dirty="0">
                <a:solidFill>
                  <a:prstClr val="black"/>
                </a:solidFill>
                <a:latin typeface="Cambria"/>
              </a:rPr>
              <a:t> tissue healing will occur uneventfully in cases where microorganisms were successfully eliminated from and/or prevented from gaining entry into the root canal system and minimal or no damage was inflicted on the </a:t>
            </a:r>
            <a:r>
              <a:rPr lang="en-US" dirty="0" err="1">
                <a:solidFill>
                  <a:prstClr val="black"/>
                </a:solidFill>
                <a:latin typeface="Cambria"/>
              </a:rPr>
              <a:t>periradicular</a:t>
            </a:r>
            <a:r>
              <a:rPr lang="en-US" dirty="0">
                <a:solidFill>
                  <a:prstClr val="black"/>
                </a:solidFill>
                <a:latin typeface="Cambria"/>
              </a:rPr>
              <a:t> tissues during therapy. </a:t>
            </a:r>
          </a:p>
          <a:p>
            <a:pPr marL="285750" indent="-285750">
              <a:buFont typeface="Arial" panose="020B0604020202020204" pitchFamily="34" charset="0"/>
              <a:buChar char="•"/>
            </a:pPr>
            <a:r>
              <a:rPr lang="en-US" dirty="0">
                <a:solidFill>
                  <a:prstClr val="black"/>
                </a:solidFill>
                <a:latin typeface="Cambria"/>
              </a:rPr>
              <a:t>The worst-case scenario for </a:t>
            </a:r>
            <a:r>
              <a:rPr lang="en-US" dirty="0" err="1">
                <a:solidFill>
                  <a:prstClr val="black"/>
                </a:solidFill>
                <a:latin typeface="Cambria"/>
              </a:rPr>
              <a:t>periradicular</a:t>
            </a:r>
            <a:r>
              <a:rPr lang="en-US" dirty="0">
                <a:solidFill>
                  <a:prstClr val="black"/>
                </a:solidFill>
                <a:latin typeface="Cambria"/>
              </a:rPr>
              <a:t> tissue response to intra-canal procedures is reflected largely in post-operative pain and persistence of </a:t>
            </a:r>
            <a:r>
              <a:rPr lang="en-US" dirty="0" err="1">
                <a:solidFill>
                  <a:prstClr val="black"/>
                </a:solidFill>
                <a:latin typeface="Cambria"/>
              </a:rPr>
              <a:t>periradicular</a:t>
            </a:r>
            <a:r>
              <a:rPr lang="en-US" dirty="0">
                <a:solidFill>
                  <a:prstClr val="black"/>
                </a:solidFill>
                <a:latin typeface="Cambria"/>
              </a:rPr>
              <a:t> disease despite treatment. While the development of post-operative pain is largely a short-term response related to the extent of tissue injury, post-treatment disease is a long-term response influenced by the persistence of the source of injury. </a:t>
            </a:r>
          </a:p>
          <a:p>
            <a:pPr marL="285750" indent="-285750">
              <a:buFont typeface="Arial" panose="020B0604020202020204" pitchFamily="34" charset="0"/>
              <a:buChar char="•"/>
            </a:pPr>
            <a:r>
              <a:rPr lang="en-US" dirty="0">
                <a:solidFill>
                  <a:prstClr val="black"/>
                </a:solidFill>
                <a:latin typeface="Cambria"/>
              </a:rPr>
              <a:t>Even though chemical and mechanical factors can be involved with unfavorable responses of the </a:t>
            </a:r>
            <a:r>
              <a:rPr lang="en-US" dirty="0" err="1">
                <a:solidFill>
                  <a:prstClr val="black"/>
                </a:solidFill>
                <a:latin typeface="Cambria"/>
              </a:rPr>
              <a:t>periradicular</a:t>
            </a:r>
            <a:r>
              <a:rPr lang="en-US" dirty="0">
                <a:solidFill>
                  <a:prstClr val="black"/>
                </a:solidFill>
                <a:latin typeface="Cambria"/>
              </a:rPr>
              <a:t> tissues to intracanal procedures, microorganisms are the major causative agents of post-operative pain and posttreatment disease.</a:t>
            </a:r>
            <a:endParaRPr lang="en-IN" dirty="0">
              <a:solidFill>
                <a:prstClr val="black"/>
              </a:solidFill>
              <a:latin typeface="Cambr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a:t>
            </a:r>
          </a:p>
        </p:txBody>
      </p:sp>
      <p:sp>
        <p:nvSpPr>
          <p:cNvPr id="4" name="Content Placeholder 3"/>
          <p:cNvSpPr>
            <a:spLocks noGrp="1"/>
          </p:cNvSpPr>
          <p:nvPr>
            <p:ph idx="1"/>
          </p:nvPr>
        </p:nvSpPr>
        <p:spPr/>
        <p:txBody>
          <a:bodyPr/>
          <a:lstStyle/>
          <a:p>
            <a:pPr marL="0" indent="0">
              <a:buNone/>
            </a:pPr>
            <a:r>
              <a:rPr lang="en-US" dirty="0"/>
              <a:t>1. Criteria for selection of </a:t>
            </a:r>
            <a:r>
              <a:rPr lang="en-US" dirty="0" err="1"/>
              <a:t>irrigants</a:t>
            </a:r>
            <a:r>
              <a:rPr lang="en-US" dirty="0"/>
              <a:t>.</a:t>
            </a:r>
          </a:p>
          <a:p>
            <a:pPr marL="0" indent="0">
              <a:buNone/>
            </a:pPr>
            <a:r>
              <a:rPr lang="en-US" dirty="0"/>
              <a:t>2. Advantages of combination of </a:t>
            </a:r>
            <a:r>
              <a:rPr lang="en-US" dirty="0" err="1"/>
              <a:t>irrigants</a:t>
            </a:r>
            <a:r>
              <a:rPr lang="en-US" dirty="0"/>
              <a:t> used.</a:t>
            </a:r>
          </a:p>
          <a:p>
            <a:pPr marL="0" indent="0">
              <a:buNone/>
            </a:pPr>
            <a:r>
              <a:rPr lang="en-US" dirty="0"/>
              <a:t>3. Write advantages of combination of </a:t>
            </a:r>
            <a:r>
              <a:rPr lang="en-US" dirty="0" err="1"/>
              <a:t>NaOCl</a:t>
            </a:r>
            <a:r>
              <a:rPr lang="en-US" dirty="0"/>
              <a:t> and H2O2 combination  as </a:t>
            </a:r>
          </a:p>
          <a:p>
            <a:pPr marL="0" indent="0">
              <a:buNone/>
            </a:pPr>
            <a:r>
              <a:rPr lang="en-US" dirty="0"/>
              <a:t>     </a:t>
            </a:r>
            <a:r>
              <a:rPr lang="en-US" dirty="0" err="1"/>
              <a:t>irrigant</a:t>
            </a:r>
            <a:r>
              <a:rPr lang="en-US"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IN" dirty="0"/>
          </a:p>
        </p:txBody>
      </p:sp>
      <p:sp>
        <p:nvSpPr>
          <p:cNvPr id="3" name="Content Placeholder 2"/>
          <p:cNvSpPr>
            <a:spLocks noGrp="1"/>
          </p:cNvSpPr>
          <p:nvPr>
            <p:ph idx="1"/>
          </p:nvPr>
        </p:nvSpPr>
        <p:spPr/>
        <p:txBody>
          <a:bodyPr/>
          <a:lstStyle/>
          <a:p>
            <a:endParaRPr lang="en-IN"/>
          </a:p>
        </p:txBody>
      </p:sp>
      <p:sp>
        <p:nvSpPr>
          <p:cNvPr id="4" name="Rectangle 3"/>
          <p:cNvSpPr/>
          <p:nvPr/>
        </p:nvSpPr>
        <p:spPr>
          <a:xfrm>
            <a:off x="2479431" y="2286000"/>
            <a:ext cx="7525920" cy="4017382"/>
          </a:xfrm>
          <a:prstGeom prst="rect">
            <a:avLst/>
          </a:prstGeom>
        </p:spPr>
        <p:txBody>
          <a:bodyPr wrap="square">
            <a:spAutoFit/>
          </a:bodyPr>
          <a:lstStyle/>
          <a:p>
            <a:pPr marL="546100" indent="-457834">
              <a:spcBef>
                <a:spcPts val="100"/>
              </a:spcBef>
              <a:buClr>
                <a:srgbClr val="9E3611"/>
              </a:buClr>
              <a:buFontTx/>
              <a:buAutoNum type="arabicPeriod"/>
              <a:tabLst>
                <a:tab pos="545465" algn="l"/>
                <a:tab pos="546100" algn="l"/>
              </a:tabLst>
            </a:pP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spc="-5" dirty="0">
                <a:solidFill>
                  <a:srgbClr val="0070C0"/>
                </a:solidFill>
                <a:latin typeface="Cambria"/>
                <a:cs typeface="Cambria"/>
              </a:rPr>
              <a:t>MA</a:t>
            </a:r>
            <a:r>
              <a:rPr lang="en-IN" spc="-50" dirty="0">
                <a:solidFill>
                  <a:srgbClr val="0070C0"/>
                </a:solidFill>
                <a:latin typeface="Cambria"/>
                <a:cs typeface="Cambria"/>
              </a:rPr>
              <a:t> </a:t>
            </a:r>
            <a:r>
              <a:rPr lang="en-IN" spc="-5" dirty="0" err="1">
                <a:solidFill>
                  <a:srgbClr val="0070C0"/>
                </a:solidFill>
                <a:latin typeface="Cambria"/>
                <a:cs typeface="Cambria"/>
              </a:rPr>
              <a:t>Marzouk</a:t>
            </a:r>
            <a:endParaRPr lang="en-IN" dirty="0">
              <a:solidFill>
                <a:prstClr val="black"/>
              </a:solidFill>
              <a:latin typeface="Cambria"/>
              <a:cs typeface="Cambria"/>
            </a:endParaRPr>
          </a:p>
          <a:p>
            <a:pPr>
              <a:spcBef>
                <a:spcPts val="30"/>
              </a:spcBef>
              <a:buFontTx/>
              <a:buAutoNum type="arabicPeriod"/>
            </a:pPr>
            <a:endParaRPr lang="en-IN" sz="2400" dirty="0">
              <a:solidFill>
                <a:prstClr val="black"/>
              </a:solidFill>
              <a:latin typeface="Times New Roman"/>
              <a:cs typeface="Times New Roman"/>
            </a:endParaRPr>
          </a:p>
          <a:p>
            <a:pPr marL="546100" indent="-457200">
              <a:buClr>
                <a:srgbClr val="9E3611"/>
              </a:buClr>
              <a:buFontTx/>
              <a:buAutoNum type="arabicPeriod"/>
              <a:tabLst>
                <a:tab pos="545465" algn="l"/>
                <a:tab pos="546100" algn="l"/>
              </a:tabLst>
            </a:pPr>
            <a:r>
              <a:rPr lang="en-IN" dirty="0">
                <a:solidFill>
                  <a:prstClr val="black"/>
                </a:solidFill>
                <a:latin typeface="Cambria"/>
                <a:cs typeface="Cambria"/>
              </a:rPr>
              <a:t>Art &amp; science </a:t>
            </a:r>
            <a:r>
              <a:rPr lang="en-IN" spc="-5" dirty="0">
                <a:solidFill>
                  <a:prstClr val="black"/>
                </a:solidFill>
                <a:latin typeface="Cambria"/>
                <a:cs typeface="Cambria"/>
              </a:rPr>
              <a:t>of </a:t>
            </a: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spc="-15" dirty="0" err="1">
                <a:solidFill>
                  <a:srgbClr val="0070C0"/>
                </a:solidFill>
                <a:latin typeface="Cambria"/>
                <a:cs typeface="Cambria"/>
              </a:rPr>
              <a:t>Sturdevants</a:t>
            </a:r>
            <a:r>
              <a:rPr lang="en-IN" spc="-15" dirty="0">
                <a:solidFill>
                  <a:srgbClr val="0070C0"/>
                </a:solidFill>
                <a:latin typeface="Cambria"/>
                <a:cs typeface="Cambria"/>
              </a:rPr>
              <a:t> </a:t>
            </a:r>
            <a:r>
              <a:rPr lang="en-IN" spc="-5" dirty="0">
                <a:solidFill>
                  <a:prstClr val="black"/>
                </a:solidFill>
                <a:latin typeface="Cambria"/>
                <a:cs typeface="Cambria"/>
              </a:rPr>
              <a:t>(5</a:t>
            </a:r>
            <a:r>
              <a:rPr lang="en-IN" spc="-7" baseline="24305" dirty="0">
                <a:solidFill>
                  <a:prstClr val="black"/>
                </a:solidFill>
                <a:latin typeface="Cambria"/>
                <a:cs typeface="Cambria"/>
              </a:rPr>
              <a:t>th</a:t>
            </a:r>
            <a:r>
              <a:rPr lang="en-IN" spc="157" baseline="24305" dirty="0">
                <a:solidFill>
                  <a:prstClr val="black"/>
                </a:solidFill>
                <a:latin typeface="Cambria"/>
                <a:cs typeface="Cambria"/>
              </a:rPr>
              <a:t> </a:t>
            </a:r>
            <a:r>
              <a:rPr lang="en-IN" dirty="0">
                <a:solidFill>
                  <a:prstClr val="black"/>
                </a:solidFill>
                <a:latin typeface="Cambria"/>
                <a:cs typeface="Cambria"/>
              </a:rPr>
              <a:t>edition)</a:t>
            </a:r>
          </a:p>
          <a:p>
            <a:pPr>
              <a:spcBef>
                <a:spcPts val="30"/>
              </a:spcBef>
              <a:buFontTx/>
              <a:buAutoNum type="arabicPeriod"/>
            </a:pPr>
            <a:endParaRPr lang="en-IN" sz="2400" dirty="0">
              <a:solidFill>
                <a:prstClr val="black"/>
              </a:solidFill>
              <a:latin typeface="Times New Roman"/>
              <a:cs typeface="Times New Roman"/>
            </a:endParaRPr>
          </a:p>
          <a:p>
            <a:pPr marL="546100" indent="-457200">
              <a:buClr>
                <a:srgbClr val="9E3611"/>
              </a:buClr>
              <a:buFontTx/>
              <a:buAutoNum type="arabicPeriod"/>
              <a:tabLst>
                <a:tab pos="545465" algn="l"/>
                <a:tab pos="546100" algn="l"/>
              </a:tabLst>
            </a:pPr>
            <a:r>
              <a:rPr lang="en-IN" dirty="0">
                <a:solidFill>
                  <a:prstClr val="black"/>
                </a:solidFill>
                <a:latin typeface="Cambria"/>
                <a:cs typeface="Cambria"/>
              </a:rPr>
              <a:t>Art &amp; </a:t>
            </a:r>
            <a:r>
              <a:rPr lang="en-IN" spc="-5" dirty="0">
                <a:solidFill>
                  <a:prstClr val="black"/>
                </a:solidFill>
                <a:latin typeface="Cambria"/>
                <a:cs typeface="Cambria"/>
              </a:rPr>
              <a:t>Science of </a:t>
            </a: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spc="-15" dirty="0" err="1">
                <a:solidFill>
                  <a:srgbClr val="0070C0"/>
                </a:solidFill>
                <a:latin typeface="Cambria"/>
                <a:cs typeface="Cambria"/>
              </a:rPr>
              <a:t>Sturdevants</a:t>
            </a:r>
            <a:r>
              <a:rPr lang="en-IN" spc="-15" dirty="0">
                <a:solidFill>
                  <a:srgbClr val="0070C0"/>
                </a:solidFill>
                <a:latin typeface="Cambria"/>
                <a:cs typeface="Cambria"/>
              </a:rPr>
              <a:t> </a:t>
            </a:r>
            <a:r>
              <a:rPr lang="en-IN" spc="-5" dirty="0">
                <a:solidFill>
                  <a:prstClr val="black"/>
                </a:solidFill>
                <a:latin typeface="Cambria"/>
                <a:cs typeface="Cambria"/>
              </a:rPr>
              <a:t>(South </a:t>
            </a:r>
            <a:r>
              <a:rPr lang="en-IN" dirty="0">
                <a:solidFill>
                  <a:prstClr val="black"/>
                </a:solidFill>
                <a:latin typeface="Cambria"/>
                <a:cs typeface="Cambria"/>
              </a:rPr>
              <a:t>Asian</a:t>
            </a:r>
            <a:r>
              <a:rPr lang="en-IN" spc="-40" dirty="0">
                <a:solidFill>
                  <a:prstClr val="black"/>
                </a:solidFill>
                <a:latin typeface="Cambria"/>
                <a:cs typeface="Cambria"/>
              </a:rPr>
              <a:t> </a:t>
            </a:r>
            <a:r>
              <a:rPr lang="en-IN" spc="-5" dirty="0">
                <a:solidFill>
                  <a:prstClr val="black"/>
                </a:solidFill>
                <a:latin typeface="Cambria"/>
                <a:cs typeface="Cambria"/>
              </a:rPr>
              <a:t>Edition)</a:t>
            </a:r>
            <a:endParaRPr lang="en-IN" dirty="0">
              <a:solidFill>
                <a:prstClr val="black"/>
              </a:solidFill>
              <a:latin typeface="Cambria"/>
              <a:cs typeface="Cambria"/>
            </a:endParaRPr>
          </a:p>
          <a:p>
            <a:pPr>
              <a:spcBef>
                <a:spcPts val="30"/>
              </a:spcBef>
              <a:buFontTx/>
              <a:buAutoNum type="arabicPeriod"/>
            </a:pPr>
            <a:endParaRPr lang="en-IN" sz="2400" dirty="0">
              <a:solidFill>
                <a:prstClr val="black"/>
              </a:solidFill>
              <a:latin typeface="Times New Roman"/>
              <a:cs typeface="Times New Roman"/>
            </a:endParaRPr>
          </a:p>
          <a:p>
            <a:pPr marL="546100" indent="-457834">
              <a:buClr>
                <a:srgbClr val="9E3611"/>
              </a:buClr>
              <a:buFontTx/>
              <a:buAutoNum type="arabicPeriod"/>
              <a:tabLst>
                <a:tab pos="545465" algn="l"/>
                <a:tab pos="546100" algn="l"/>
              </a:tabLst>
            </a:pPr>
            <a:r>
              <a:rPr lang="en-IN" spc="-30" dirty="0">
                <a:solidFill>
                  <a:prstClr val="black"/>
                </a:solidFill>
                <a:latin typeface="Cambria"/>
                <a:cs typeface="Cambria"/>
              </a:rPr>
              <a:t>Textbook </a:t>
            </a:r>
            <a:r>
              <a:rPr lang="en-IN" dirty="0">
                <a:solidFill>
                  <a:prstClr val="black"/>
                </a:solidFill>
                <a:latin typeface="Cambria"/>
                <a:cs typeface="Cambria"/>
              </a:rPr>
              <a:t>Of </a:t>
            </a:r>
            <a:r>
              <a:rPr lang="en-IN" spc="-15" dirty="0">
                <a:solidFill>
                  <a:prstClr val="black"/>
                </a:solidFill>
                <a:latin typeface="Cambria"/>
                <a:cs typeface="Cambria"/>
              </a:rPr>
              <a:t>Operative </a:t>
            </a:r>
            <a:r>
              <a:rPr lang="en-IN" dirty="0">
                <a:solidFill>
                  <a:prstClr val="black"/>
                </a:solidFill>
                <a:latin typeface="Cambria"/>
                <a:cs typeface="Cambria"/>
              </a:rPr>
              <a:t>Dentistry – </a:t>
            </a:r>
            <a:r>
              <a:rPr lang="en-IN" dirty="0" err="1">
                <a:solidFill>
                  <a:srgbClr val="0070C0"/>
                </a:solidFill>
                <a:latin typeface="Cambria"/>
                <a:cs typeface="Cambria"/>
              </a:rPr>
              <a:t>Vimal</a:t>
            </a:r>
            <a:r>
              <a:rPr lang="en-IN" dirty="0">
                <a:solidFill>
                  <a:srgbClr val="0070C0"/>
                </a:solidFill>
                <a:latin typeface="Cambria"/>
                <a:cs typeface="Cambria"/>
              </a:rPr>
              <a:t> K </a:t>
            </a:r>
            <a:r>
              <a:rPr lang="en-IN" dirty="0" err="1">
                <a:solidFill>
                  <a:srgbClr val="0070C0"/>
                </a:solidFill>
                <a:latin typeface="Cambria"/>
                <a:cs typeface="Cambria"/>
              </a:rPr>
              <a:t>Sikri</a:t>
            </a:r>
            <a:r>
              <a:rPr lang="en-IN" dirty="0">
                <a:solidFill>
                  <a:srgbClr val="0070C0"/>
                </a:solidFill>
                <a:latin typeface="Cambria"/>
                <a:cs typeface="Cambria"/>
              </a:rPr>
              <a:t> </a:t>
            </a:r>
            <a:r>
              <a:rPr lang="en-IN" spc="-5" dirty="0">
                <a:solidFill>
                  <a:prstClr val="black"/>
                </a:solidFill>
                <a:latin typeface="Cambria"/>
                <a:cs typeface="Cambria"/>
              </a:rPr>
              <a:t>(1</a:t>
            </a:r>
            <a:r>
              <a:rPr lang="en-IN" spc="-7" baseline="24305" dirty="0">
                <a:solidFill>
                  <a:prstClr val="black"/>
                </a:solidFill>
                <a:latin typeface="Cambria"/>
                <a:cs typeface="Cambria"/>
              </a:rPr>
              <a:t>st</a:t>
            </a:r>
            <a:r>
              <a:rPr lang="en-IN" spc="89" baseline="24305" dirty="0">
                <a:solidFill>
                  <a:prstClr val="black"/>
                </a:solidFill>
                <a:latin typeface="Cambria"/>
                <a:cs typeface="Cambria"/>
              </a:rPr>
              <a:t> </a:t>
            </a:r>
            <a:r>
              <a:rPr lang="en-IN" spc="-5" dirty="0">
                <a:solidFill>
                  <a:prstClr val="black"/>
                </a:solidFill>
                <a:latin typeface="Cambria"/>
                <a:cs typeface="Cambria"/>
              </a:rPr>
              <a:t>Edition)</a:t>
            </a:r>
            <a:endParaRPr lang="en-IN" dirty="0">
              <a:solidFill>
                <a:prstClr val="black"/>
              </a:solidFill>
              <a:latin typeface="Cambria"/>
              <a:cs typeface="Cambria"/>
            </a:endParaRPr>
          </a:p>
          <a:p>
            <a:pPr>
              <a:spcBef>
                <a:spcPts val="30"/>
              </a:spcBef>
              <a:buFontTx/>
              <a:buAutoNum type="arabicPeriod"/>
            </a:pPr>
            <a:endParaRPr lang="en-IN" sz="2400" dirty="0">
              <a:solidFill>
                <a:prstClr val="black"/>
              </a:solidFill>
              <a:latin typeface="Times New Roman"/>
              <a:cs typeface="Times New Roman"/>
            </a:endParaRPr>
          </a:p>
          <a:p>
            <a:pPr marL="546100" indent="-457200">
              <a:buClr>
                <a:srgbClr val="9E3611"/>
              </a:buClr>
              <a:buFontTx/>
              <a:buAutoNum type="arabicPeriod"/>
              <a:tabLst>
                <a:tab pos="545465" algn="l"/>
                <a:tab pos="546100" algn="l"/>
              </a:tabLst>
            </a:pPr>
            <a:r>
              <a:rPr lang="en-IN" dirty="0">
                <a:solidFill>
                  <a:prstClr val="black"/>
                </a:solidFill>
                <a:latin typeface="Cambria"/>
                <a:cs typeface="Cambria"/>
              </a:rPr>
              <a:t>Dental </a:t>
            </a:r>
            <a:r>
              <a:rPr lang="en-IN" spc="-40" dirty="0">
                <a:solidFill>
                  <a:prstClr val="black"/>
                </a:solidFill>
                <a:latin typeface="Cambria"/>
                <a:cs typeface="Cambria"/>
              </a:rPr>
              <a:t>Anatomy, </a:t>
            </a:r>
            <a:r>
              <a:rPr lang="en-IN" spc="-10" dirty="0">
                <a:solidFill>
                  <a:prstClr val="black"/>
                </a:solidFill>
                <a:latin typeface="Cambria"/>
                <a:cs typeface="Cambria"/>
              </a:rPr>
              <a:t>Physiology </a:t>
            </a:r>
            <a:r>
              <a:rPr lang="en-IN" dirty="0">
                <a:solidFill>
                  <a:prstClr val="black"/>
                </a:solidFill>
                <a:latin typeface="Cambria"/>
                <a:cs typeface="Cambria"/>
              </a:rPr>
              <a:t>&amp; </a:t>
            </a:r>
            <a:r>
              <a:rPr lang="en-IN" spc="-5" dirty="0">
                <a:solidFill>
                  <a:prstClr val="black"/>
                </a:solidFill>
                <a:latin typeface="Cambria"/>
                <a:cs typeface="Cambria"/>
              </a:rPr>
              <a:t>Occlusion </a:t>
            </a:r>
            <a:r>
              <a:rPr lang="en-IN" dirty="0">
                <a:solidFill>
                  <a:prstClr val="black"/>
                </a:solidFill>
                <a:latin typeface="Cambria"/>
                <a:cs typeface="Cambria"/>
              </a:rPr>
              <a:t>– </a:t>
            </a:r>
            <a:r>
              <a:rPr lang="en-IN" spc="-5" dirty="0">
                <a:solidFill>
                  <a:srgbClr val="0070C0"/>
                </a:solidFill>
                <a:latin typeface="Cambria"/>
                <a:cs typeface="Cambria"/>
              </a:rPr>
              <a:t>Wheeler’s </a:t>
            </a:r>
            <a:r>
              <a:rPr lang="en-IN" spc="-5" dirty="0">
                <a:solidFill>
                  <a:prstClr val="black"/>
                </a:solidFill>
                <a:latin typeface="Cambria"/>
                <a:cs typeface="Cambria"/>
              </a:rPr>
              <a:t>(9</a:t>
            </a:r>
            <a:r>
              <a:rPr lang="en-IN" spc="-7" baseline="24305" dirty="0">
                <a:solidFill>
                  <a:prstClr val="black"/>
                </a:solidFill>
                <a:latin typeface="Cambria"/>
                <a:cs typeface="Cambria"/>
              </a:rPr>
              <a:t>th</a:t>
            </a:r>
            <a:r>
              <a:rPr lang="en-IN" spc="315" baseline="24305" dirty="0">
                <a:solidFill>
                  <a:prstClr val="black"/>
                </a:solidFill>
                <a:latin typeface="Cambria"/>
                <a:cs typeface="Cambria"/>
              </a:rPr>
              <a:t> </a:t>
            </a:r>
            <a:r>
              <a:rPr lang="en-IN" spc="-5" dirty="0">
                <a:solidFill>
                  <a:prstClr val="black"/>
                </a:solidFill>
                <a:latin typeface="Cambria"/>
                <a:cs typeface="Cambria"/>
              </a:rPr>
              <a:t>Edition)</a:t>
            </a:r>
            <a:endParaRPr lang="en-IN" dirty="0">
              <a:solidFill>
                <a:prstClr val="black"/>
              </a:solidFill>
              <a:latin typeface="Cambria"/>
              <a:cs typeface="Cambria"/>
            </a:endParaRPr>
          </a:p>
          <a:p>
            <a:pPr marL="545465" marR="1298575" indent="-457200">
              <a:lnSpc>
                <a:spcPct val="120800"/>
              </a:lnSpc>
              <a:spcBef>
                <a:spcPts val="875"/>
              </a:spcBef>
              <a:buClr>
                <a:srgbClr val="9E3611"/>
              </a:buClr>
              <a:buFontTx/>
              <a:buAutoNum type="arabicPeriod"/>
              <a:tabLst>
                <a:tab pos="545465" algn="l"/>
                <a:tab pos="546100" algn="l"/>
              </a:tabLst>
            </a:pPr>
            <a:r>
              <a:rPr lang="en-IN" spc="-5" dirty="0">
                <a:solidFill>
                  <a:prstClr val="black"/>
                </a:solidFill>
                <a:latin typeface="Times New Roman"/>
                <a:cs typeface="Times New Roman"/>
              </a:rPr>
              <a:t>Optimizing </a:t>
            </a:r>
            <a:r>
              <a:rPr lang="en-IN" dirty="0">
                <a:solidFill>
                  <a:prstClr val="black"/>
                </a:solidFill>
                <a:latin typeface="Times New Roman"/>
                <a:cs typeface="Times New Roman"/>
              </a:rPr>
              <a:t>tooth </a:t>
            </a:r>
            <a:r>
              <a:rPr lang="en-IN" spc="-5" dirty="0">
                <a:solidFill>
                  <a:prstClr val="black"/>
                </a:solidFill>
                <a:latin typeface="Times New Roman"/>
                <a:cs typeface="Times New Roman"/>
              </a:rPr>
              <a:t>form </a:t>
            </a:r>
            <a:r>
              <a:rPr lang="en-IN" dirty="0">
                <a:solidFill>
                  <a:prstClr val="black"/>
                </a:solidFill>
                <a:latin typeface="Times New Roman"/>
                <a:cs typeface="Times New Roman"/>
              </a:rPr>
              <a:t>with direct posterior </a:t>
            </a:r>
            <a:r>
              <a:rPr lang="en-IN" spc="-5" dirty="0">
                <a:solidFill>
                  <a:prstClr val="black"/>
                </a:solidFill>
                <a:latin typeface="Times New Roman"/>
                <a:cs typeface="Times New Roman"/>
              </a:rPr>
              <a:t>composite restorations </a:t>
            </a:r>
            <a:r>
              <a:rPr lang="en-IN" spc="-5" dirty="0">
                <a:solidFill>
                  <a:srgbClr val="0070C0"/>
                </a:solidFill>
                <a:latin typeface="Times New Roman"/>
                <a:cs typeface="Times New Roman"/>
              </a:rPr>
              <a:t> JCD </a:t>
            </a:r>
            <a:r>
              <a:rPr lang="en-IN" spc="-5" dirty="0">
                <a:solidFill>
                  <a:srgbClr val="0070C0"/>
                </a:solidFill>
                <a:latin typeface="Cambria"/>
                <a:cs typeface="Cambria"/>
              </a:rPr>
              <a:t>Oct-Dec </a:t>
            </a:r>
            <a:r>
              <a:rPr lang="en-IN" dirty="0">
                <a:solidFill>
                  <a:srgbClr val="0070C0"/>
                </a:solidFill>
                <a:latin typeface="Cambria"/>
                <a:cs typeface="Cambria"/>
              </a:rPr>
              <a:t>2011 </a:t>
            </a:r>
            <a:r>
              <a:rPr lang="en-IN" dirty="0">
                <a:solidFill>
                  <a:prstClr val="black"/>
                </a:solidFill>
                <a:latin typeface="Cambria"/>
                <a:cs typeface="Cambria"/>
              </a:rPr>
              <a:t>| </a:t>
            </a:r>
            <a:r>
              <a:rPr lang="en-IN" spc="-60" dirty="0">
                <a:solidFill>
                  <a:prstClr val="black"/>
                </a:solidFill>
                <a:latin typeface="Cambria"/>
                <a:cs typeface="Cambria"/>
              </a:rPr>
              <a:t>Vol </a:t>
            </a:r>
            <a:r>
              <a:rPr lang="en-IN" dirty="0">
                <a:solidFill>
                  <a:prstClr val="black"/>
                </a:solidFill>
                <a:latin typeface="Cambria"/>
                <a:cs typeface="Cambria"/>
              </a:rPr>
              <a:t>14 | </a:t>
            </a:r>
            <a:r>
              <a:rPr lang="en-IN" spc="-5" dirty="0">
                <a:solidFill>
                  <a:prstClr val="black"/>
                </a:solidFill>
                <a:latin typeface="Cambria"/>
                <a:cs typeface="Cambria"/>
              </a:rPr>
              <a:t>Issue</a:t>
            </a:r>
            <a:r>
              <a:rPr lang="en-IN" spc="25" dirty="0">
                <a:solidFill>
                  <a:prstClr val="black"/>
                </a:solidFill>
                <a:latin typeface="Cambria"/>
                <a:cs typeface="Cambria"/>
              </a:rPr>
              <a:t> </a:t>
            </a:r>
            <a:r>
              <a:rPr lang="en-IN" dirty="0">
                <a:solidFill>
                  <a:prstClr val="black"/>
                </a:solidFill>
                <a:latin typeface="Cambria"/>
                <a:cs typeface="Cambria"/>
              </a:rPr>
              <a:t>4</a:t>
            </a:r>
          </a:p>
        </p:txBody>
      </p:sp>
    </p:spTree>
    <p:extLst>
      <p:ext uri="{BB962C8B-B14F-4D97-AF65-F5344CB8AC3E}">
        <p14:creationId xmlns:p14="http://schemas.microsoft.com/office/powerpoint/2010/main" val="960846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98" y="2707663"/>
            <a:ext cx="10721920" cy="1442674"/>
          </a:xfrm>
        </p:spPr>
        <p:txBody>
          <a:bodyPr/>
          <a:lstStyle/>
          <a:p>
            <a:r>
              <a:rPr lang="en-US"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r>
              <a:rPr lang="en-US" sz="2200" dirty="0">
                <a:latin typeface="Times New Roman" pitchFamily="18" charset="0"/>
                <a:cs typeface="Times New Roman" pitchFamily="18" charset="0"/>
              </a:rPr>
              <a:t>Selection of irrigants</a:t>
            </a:r>
          </a:p>
          <a:p>
            <a:r>
              <a:rPr lang="en-US" sz="2200" dirty="0">
                <a:latin typeface="Times New Roman" pitchFamily="18" charset="0"/>
                <a:cs typeface="Times New Roman" pitchFamily="18" charset="0"/>
              </a:rPr>
              <a:t>New modalities of irrigation</a:t>
            </a:r>
          </a:p>
          <a:p>
            <a:r>
              <a:rPr lang="en-US" sz="2200" dirty="0">
                <a:latin typeface="Times New Roman" pitchFamily="18" charset="0"/>
                <a:cs typeface="Times New Roman" pitchFamily="18" charset="0"/>
              </a:rPr>
              <a:t>Summary</a:t>
            </a:r>
            <a:endParaRPr lang="en-SG"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Conclusion</a:t>
            </a:r>
            <a:endParaRPr lang="en-SG" sz="2200" dirty="0">
              <a:latin typeface="Times New Roman" pitchFamily="18" charset="0"/>
              <a:cs typeface="Times New Roman" pitchFamily="18" charset="0"/>
            </a:endParaRPr>
          </a:p>
          <a:p>
            <a:r>
              <a:rPr lang="en-US" dirty="0">
                <a:latin typeface="Times New Roman" pitchFamily="18" charset="0"/>
                <a:cs typeface="Times New Roman" pitchFamily="18" charset="0"/>
              </a:rPr>
              <a:t>References</a:t>
            </a:r>
            <a:endParaRPr lang="en-SG" dirty="0">
              <a:latin typeface="Times New Roman" pitchFamily="18" charset="0"/>
              <a:cs typeface="Times New Roman" pitchFamily="18" charset="0"/>
            </a:endParaRPr>
          </a:p>
        </p:txBody>
      </p:sp>
    </p:spTree>
    <p:extLst>
      <p:ext uri="{BB962C8B-B14F-4D97-AF65-F5344CB8AC3E}">
        <p14:creationId xmlns:p14="http://schemas.microsoft.com/office/powerpoint/2010/main" val="13824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solidFill>
                  <a:srgbClr val="C00000"/>
                </a:solidFill>
              </a:rPr>
              <a:t>3. MORINDA CITRIFOLIA </a:t>
            </a:r>
            <a:br>
              <a:rPr lang="en-IN" sz="4400" dirty="0">
                <a:solidFill>
                  <a:srgbClr val="C00000"/>
                </a:solidFill>
              </a:rPr>
            </a:br>
            <a:endParaRPr lang="en-IN" sz="4400"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485" y="2667000"/>
            <a:ext cx="4846390"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83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err="1"/>
              <a:t>Morinda</a:t>
            </a:r>
            <a:r>
              <a:rPr lang="en-IN" sz="4400" dirty="0"/>
              <a:t> </a:t>
            </a:r>
            <a:r>
              <a:rPr lang="en-IN" sz="4400" dirty="0" err="1"/>
              <a:t>citrifolia</a:t>
            </a:r>
            <a:r>
              <a:rPr lang="en-IN" sz="4400" dirty="0"/>
              <a:t> </a:t>
            </a:r>
            <a:br>
              <a:rPr lang="en-IN" sz="4400" dirty="0"/>
            </a:br>
            <a:endParaRPr lang="en-IN" sz="4400" dirty="0"/>
          </a:p>
        </p:txBody>
      </p:sp>
      <p:sp>
        <p:nvSpPr>
          <p:cNvPr id="3" name="Content Placeholder 2"/>
          <p:cNvSpPr>
            <a:spLocks noGrp="1"/>
          </p:cNvSpPr>
          <p:nvPr>
            <p:ph idx="1"/>
          </p:nvPr>
        </p:nvSpPr>
        <p:spPr/>
        <p:txBody>
          <a:bodyPr>
            <a:normAutofit/>
          </a:bodyPr>
          <a:lstStyle/>
          <a:p>
            <a:r>
              <a:rPr lang="en-IN" dirty="0" err="1"/>
              <a:t>Morinda</a:t>
            </a:r>
            <a:r>
              <a:rPr lang="en-IN" dirty="0"/>
              <a:t> </a:t>
            </a:r>
            <a:r>
              <a:rPr lang="en-IN" dirty="0" err="1"/>
              <a:t>citrifolia</a:t>
            </a:r>
            <a:r>
              <a:rPr lang="en-IN" dirty="0"/>
              <a:t> (MCJ) has a broad range of therapeutic effects, including antibacterial, antiviral, antifungal, antitumor, </a:t>
            </a:r>
            <a:r>
              <a:rPr lang="en-IN" dirty="0" err="1"/>
              <a:t>antihelminthic</a:t>
            </a:r>
            <a:r>
              <a:rPr lang="en-IN" dirty="0"/>
              <a:t>, analgesic, hypotensive, anti-inflammatory, and immune-enhancing effects.</a:t>
            </a:r>
          </a:p>
          <a:p>
            <a:endParaRPr lang="en-IN" dirty="0"/>
          </a:p>
          <a:p>
            <a:r>
              <a:rPr lang="en-IN" dirty="0"/>
              <a:t>MCJ contains the antibacterial compounds L-</a:t>
            </a:r>
            <a:r>
              <a:rPr lang="en-IN" dirty="0" err="1"/>
              <a:t>asperuloside</a:t>
            </a:r>
            <a:r>
              <a:rPr lang="en-IN" dirty="0"/>
              <a:t> and alizarin. </a:t>
            </a:r>
          </a:p>
        </p:txBody>
      </p:sp>
    </p:spTree>
    <p:extLst>
      <p:ext uri="{BB962C8B-B14F-4D97-AF65-F5344CB8AC3E}">
        <p14:creationId xmlns:p14="http://schemas.microsoft.com/office/powerpoint/2010/main" val="235274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Murray </a:t>
            </a:r>
            <a:r>
              <a:rPr lang="en-IN" i="1" dirty="0"/>
              <a:t>et al</a:t>
            </a:r>
            <a:r>
              <a:rPr lang="en-IN" dirty="0"/>
              <a:t>. proved that, as an </a:t>
            </a:r>
            <a:r>
              <a:rPr lang="en-IN" dirty="0" err="1"/>
              <a:t>intracanal</a:t>
            </a:r>
            <a:r>
              <a:rPr lang="en-IN" dirty="0"/>
              <a:t> irrigant to remove the smear layer, the efficacy of 6% MJC was similar to that of 6% </a:t>
            </a:r>
            <a:r>
              <a:rPr lang="en-IN" dirty="0" err="1"/>
              <a:t>NaOCl</a:t>
            </a:r>
            <a:r>
              <a:rPr lang="en-IN" dirty="0"/>
              <a:t> in conjunction with EDTA.</a:t>
            </a:r>
          </a:p>
          <a:p>
            <a:endParaRPr lang="en-IN" dirty="0"/>
          </a:p>
          <a:p>
            <a:r>
              <a:rPr lang="en-IN" dirty="0"/>
              <a:t>The use of MCJ as an irrigant might be advantageous because it is a biocompatible antioxidant and not likely to cause severe injuries to patients as might occur through </a:t>
            </a:r>
            <a:r>
              <a:rPr lang="en-IN" dirty="0" err="1"/>
              <a:t>NaOCl</a:t>
            </a:r>
            <a:r>
              <a:rPr lang="en-IN" dirty="0"/>
              <a:t> accidents.</a:t>
            </a:r>
          </a:p>
          <a:p>
            <a:endParaRPr lang="en-IN" dirty="0"/>
          </a:p>
        </p:txBody>
      </p:sp>
      <p:sp>
        <p:nvSpPr>
          <p:cNvPr id="4" name="Rectangle 3"/>
          <p:cNvSpPr/>
          <p:nvPr/>
        </p:nvSpPr>
        <p:spPr>
          <a:xfrm>
            <a:off x="2639616" y="6257636"/>
            <a:ext cx="7344816" cy="36933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IN" dirty="0">
                <a:solidFill>
                  <a:prstClr val="white"/>
                </a:solidFill>
                <a:latin typeface="Cambria"/>
              </a:rPr>
              <a:t>         Root canal </a:t>
            </a:r>
            <a:r>
              <a:rPr lang="en-IN" dirty="0" err="1">
                <a:solidFill>
                  <a:prstClr val="white"/>
                </a:solidFill>
                <a:latin typeface="Cambria"/>
              </a:rPr>
              <a:t>irrigants</a:t>
            </a:r>
            <a:r>
              <a:rPr lang="en-IN" dirty="0">
                <a:solidFill>
                  <a:prstClr val="white"/>
                </a:solidFill>
                <a:latin typeface="Cambria"/>
              </a:rPr>
              <a:t>  J </a:t>
            </a:r>
            <a:r>
              <a:rPr lang="en-IN" dirty="0" err="1">
                <a:solidFill>
                  <a:prstClr val="white"/>
                </a:solidFill>
                <a:latin typeface="Cambria"/>
              </a:rPr>
              <a:t>Conserv</a:t>
            </a:r>
            <a:r>
              <a:rPr lang="en-IN" dirty="0">
                <a:solidFill>
                  <a:prstClr val="white"/>
                </a:solidFill>
                <a:latin typeface="Cambria"/>
              </a:rPr>
              <a:t> Dent. 2010 Oct-Dec; 13(4): 256–264. </a:t>
            </a:r>
          </a:p>
        </p:txBody>
      </p:sp>
    </p:spTree>
    <p:extLst>
      <p:ext uri="{BB962C8B-B14F-4D97-AF65-F5344CB8AC3E}">
        <p14:creationId xmlns:p14="http://schemas.microsoft.com/office/powerpoint/2010/main" val="348929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0671-70DE-4EF6-B812-521C94BD777B}"/>
              </a:ext>
            </a:extLst>
          </p:cNvPr>
          <p:cNvSpPr>
            <a:spLocks noGrp="1"/>
          </p:cNvSpPr>
          <p:nvPr>
            <p:ph type="title"/>
          </p:nvPr>
        </p:nvSpPr>
        <p:spPr/>
        <p:txBody>
          <a:bodyPr/>
          <a:lstStyle/>
          <a:p>
            <a:r>
              <a:rPr lang="en-IN" dirty="0">
                <a:solidFill>
                  <a:srgbClr val="C00000"/>
                </a:solidFill>
              </a:rPr>
              <a:t>4. </a:t>
            </a:r>
            <a:r>
              <a:rPr lang="en-US" dirty="0" err="1">
                <a:solidFill>
                  <a:srgbClr val="C00000"/>
                </a:solidFill>
              </a:rPr>
              <a:t>Azadirachta</a:t>
            </a:r>
            <a:r>
              <a:rPr lang="en-US" dirty="0">
                <a:solidFill>
                  <a:srgbClr val="C00000"/>
                </a:solidFill>
              </a:rPr>
              <a:t> </a:t>
            </a:r>
            <a:r>
              <a:rPr lang="en-US" dirty="0" err="1">
                <a:solidFill>
                  <a:srgbClr val="C00000"/>
                </a:solidFill>
              </a:rPr>
              <a:t>indica</a:t>
            </a:r>
            <a:r>
              <a:rPr lang="en-US" dirty="0">
                <a:solidFill>
                  <a:srgbClr val="C00000"/>
                </a:solidFill>
              </a:rPr>
              <a:t> </a:t>
            </a:r>
            <a:endParaRPr lang="en-IN" dirty="0">
              <a:solidFill>
                <a:srgbClr val="C00000"/>
              </a:solidFill>
            </a:endParaRPr>
          </a:p>
        </p:txBody>
      </p:sp>
      <p:pic>
        <p:nvPicPr>
          <p:cNvPr id="1026" name="Picture 2" descr="How consuming neem leaves can help you manage diabetes better ...">
            <a:extLst>
              <a:ext uri="{FF2B5EF4-FFF2-40B4-BE49-F238E27FC236}">
                <a16:creationId xmlns:a16="http://schemas.microsoft.com/office/drawing/2014/main" id="{28619730-000F-401F-A3FE-6C5D8A2F2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908" y="2631198"/>
            <a:ext cx="3878492" cy="285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158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2215</Words>
  <Application>Microsoft Office PowerPoint</Application>
  <PresentationFormat>Widescreen</PresentationFormat>
  <Paragraphs>280</Paragraphs>
  <Slides>48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Book Antiqua</vt:lpstr>
      <vt:lpstr>Calibri</vt:lpstr>
      <vt:lpstr>Cambria</vt:lpstr>
      <vt:lpstr>Courier New</vt:lpstr>
      <vt:lpstr>Rage Italic</vt:lpstr>
      <vt:lpstr>Times New Roman</vt:lpstr>
      <vt:lpstr>Sketchbook</vt:lpstr>
      <vt:lpstr>PowerPoint Presentation</vt:lpstr>
      <vt:lpstr>Specific learning Objectives </vt:lpstr>
      <vt:lpstr>   Contents</vt:lpstr>
      <vt:lpstr>PowerPoint Presentation</vt:lpstr>
      <vt:lpstr>PowerPoint Presentation</vt:lpstr>
      <vt:lpstr>3. MORINDA CITRIFOLIA  </vt:lpstr>
      <vt:lpstr>Morinda citrifolia  </vt:lpstr>
      <vt:lpstr>PowerPoint Presentation</vt:lpstr>
      <vt:lpstr>4. Azadirachta indica </vt:lpstr>
      <vt:lpstr>PowerPoint Presentation</vt:lpstr>
      <vt:lpstr>PowerPoint Presentation</vt:lpstr>
      <vt:lpstr>PowerPoint Presentation</vt:lpstr>
      <vt:lpstr> Advantages of combination </vt:lpstr>
      <vt:lpstr>Disadvantage of combination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OF IRRIGANTS </vt:lpstr>
      <vt:lpstr>PowerPoint Presentation</vt:lpstr>
      <vt:lpstr>1. Vital pulp tissue </vt:lpstr>
      <vt:lpstr>PowerPoint Presentation</vt:lpstr>
      <vt:lpstr>PowerPoint Presentation</vt:lpstr>
      <vt:lpstr> 2. Necrotic pulp </vt:lpstr>
      <vt:lpstr>PowerPoint Presentation</vt:lpstr>
      <vt:lpstr> 3. Irrigant used in treating acute abscess </vt:lpstr>
      <vt:lpstr>PowerPoint Presentation</vt:lpstr>
      <vt:lpstr> Open foramina </vt:lpstr>
      <vt:lpstr> Calcified canals </vt:lpstr>
      <vt:lpstr> Lateral canals </vt:lpstr>
      <vt:lpstr> Persistent bleeding  </vt:lpstr>
      <vt:lpstr>TAKE HOME MESSEGE  </vt:lpstr>
      <vt:lpstr>Questions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Vidhani</dc:creator>
  <cp:lastModifiedBy>Monika Vidhani</cp:lastModifiedBy>
  <cp:revision>1</cp:revision>
  <dcterms:created xsi:type="dcterms:W3CDTF">2023-04-18T10:10:20Z</dcterms:created>
  <dcterms:modified xsi:type="dcterms:W3CDTF">2023-04-18T10:28:07Z</dcterms:modified>
</cp:coreProperties>
</file>